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slideLayouts/slideLayout16.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751" r:id="rId6"/>
    <p:sldMasterId id="2147484778" r:id="rId7"/>
    <p:sldMasterId id="2147484811" r:id="rId8"/>
    <p:sldMasterId id="2147484854" r:id="rId9"/>
    <p:sldMasterId id="2147484111" r:id="rId10"/>
    <p:sldMasterId id="2147484914" r:id="rId11"/>
    <p:sldMasterId id="2147484939" r:id="rId12"/>
    <p:sldMasterId id="2147484944" r:id="rId13"/>
    <p:sldMasterId id="2147484971" r:id="rId14"/>
    <p:sldMasterId id="2147485033" r:id="rId15"/>
  </p:sldMasterIdLst>
  <p:notesMasterIdLst>
    <p:notesMasterId r:id="rId41"/>
  </p:notesMasterIdLst>
  <p:handoutMasterIdLst>
    <p:handoutMasterId r:id="rId42"/>
  </p:handoutMasterIdLst>
  <p:sldIdLst>
    <p:sldId id="265" r:id="rId16"/>
    <p:sldId id="2147479115" r:id="rId17"/>
    <p:sldId id="2147469907" r:id="rId18"/>
    <p:sldId id="2147469910" r:id="rId19"/>
    <p:sldId id="2147469911" r:id="rId20"/>
    <p:sldId id="2147469968" r:id="rId21"/>
    <p:sldId id="2147469917" r:id="rId22"/>
    <p:sldId id="2147469967" r:id="rId23"/>
    <p:sldId id="2147469913" r:id="rId24"/>
    <p:sldId id="2147479118" r:id="rId25"/>
    <p:sldId id="337" r:id="rId26"/>
    <p:sldId id="352" r:id="rId27"/>
    <p:sldId id="349" r:id="rId28"/>
    <p:sldId id="351" r:id="rId29"/>
    <p:sldId id="348" r:id="rId30"/>
    <p:sldId id="2147469915" r:id="rId31"/>
    <p:sldId id="2147469914" r:id="rId32"/>
    <p:sldId id="2147469965" r:id="rId33"/>
    <p:sldId id="2147469918" r:id="rId34"/>
    <p:sldId id="2147469919" r:id="rId35"/>
    <p:sldId id="2147469920" r:id="rId36"/>
    <p:sldId id="2147469921" r:id="rId37"/>
    <p:sldId id="2147469969" r:id="rId38"/>
    <p:sldId id="2147469966" r:id="rId39"/>
    <p:sldId id="2147469929" r:id="rId40"/>
  </p:sldIdLst>
  <p:sldSz cx="12192000" cy="6858000"/>
  <p:notesSz cx="6629400" cy="8839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asic Overview" id="{83EE2936-329D-3E4B-84B8-937A35A451D6}">
          <p14:sldIdLst>
            <p14:sldId id="265"/>
            <p14:sldId id="2147479115"/>
            <p14:sldId id="2147469907"/>
            <p14:sldId id="2147469910"/>
            <p14:sldId id="2147469911"/>
            <p14:sldId id="2147469968"/>
            <p14:sldId id="2147469917"/>
            <p14:sldId id="2147469967"/>
          </p14:sldIdLst>
        </p14:section>
        <p14:section name="Feature Details" id="{E8C9A033-FFC8-A042-8CEC-79298F1C7473}">
          <p14:sldIdLst>
            <p14:sldId id="2147469913"/>
            <p14:sldId id="2147479118"/>
            <p14:sldId id="337"/>
            <p14:sldId id="352"/>
            <p14:sldId id="349"/>
            <p14:sldId id="351"/>
            <p14:sldId id="348"/>
            <p14:sldId id="2147469915"/>
            <p14:sldId id="2147469914"/>
            <p14:sldId id="2147469965"/>
            <p14:sldId id="2147469918"/>
            <p14:sldId id="2147469919"/>
            <p14:sldId id="2147469920"/>
            <p14:sldId id="2147469921"/>
            <p14:sldId id="2147469969"/>
          </p14:sldIdLst>
        </p14:section>
        <p14:section name="Appendix" id="{B04DEA91-FA50-C444-A8E5-CB4AA129947C}">
          <p14:sldIdLst>
            <p14:sldId id="2147469966"/>
            <p14:sldId id="21474699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84" userDrawn="1">
          <p15:clr>
            <a:srgbClr val="A4A3A4"/>
          </p15:clr>
        </p15:guide>
        <p15:guide id="2" pos="208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80D592-A09B-519C-B709-E4F688FBC31E}" name="Edward Lee" initials="EL" userId="S::v-edwardlee@microsoft.com::3987b4b6-4198-4bc3-a154-2049c9afc93a" providerId="AD"/>
  <p188:author id="{594597AE-B924-3E32-8892-8493F6E41093}" name="Nadia Karim" initials="NK" userId="S::nakarim@microsoft.com::4e94180a-6105-45ae-ad8b-6054ebf8457d" providerId="AD"/>
  <p188:author id="{921591B6-2B21-7454-BF73-2988167C6999}" name="Pauline Jordan" initials="PJ" userId="S::paulinej@microsoft.com::64357193-460d-4e1b-8d01-54be2fa2e92c" providerId="AD"/>
  <p188:author id="{D7F607C9-7835-F9B7-0D80-E4B577C8B3AC}" name="Sara Fratianne" initials="SF" userId="S::safratia@microsoft.com::e8df82c0-4594-45ab-89f9-58edc335808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DE7F4"/>
    <a:srgbClr val="767778"/>
    <a:srgbClr val="000000"/>
    <a:srgbClr val="0078D4"/>
    <a:srgbClr val="50E6FF"/>
    <a:srgbClr val="30E5D0"/>
    <a:srgbClr val="A92E01"/>
    <a:srgbClr val="C13501"/>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470082-C24C-704B-B0E5-2DEA58FBC97E}" v="2" dt="2023-05-17T14:08:39.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21"/>
    <p:restoredTop sz="72925"/>
  </p:normalViewPr>
  <p:slideViewPr>
    <p:cSldViewPr snapToGrid="0">
      <p:cViewPr varScale="1">
        <p:scale>
          <a:sx n="91" d="100"/>
          <a:sy n="91" d="100"/>
        </p:scale>
        <p:origin x="1592" y="192"/>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784"/>
        <p:guide pos="208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theme" Target="theme/theme1.xml"/><Relationship Id="rId20" Type="http://schemas.openxmlformats.org/officeDocument/2006/relationships/slide" Target="slides/slide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188"/>
            <a:ext cx="2872740" cy="441960"/>
          </a:xfrm>
          <a:prstGeom prst="rect">
            <a:avLst/>
          </a:prstGeom>
        </p:spPr>
        <p:txBody>
          <a:bodyPr vert="horz" lIns="88387" tIns="44194" rIns="88387" bIns="44194"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755126" y="0"/>
            <a:ext cx="2872740" cy="441960"/>
          </a:xfrm>
          <a:prstGeom prst="rect">
            <a:avLst/>
          </a:prstGeom>
        </p:spPr>
        <p:txBody>
          <a:bodyPr vert="horz" lIns="88387" tIns="44194" rIns="88387" bIns="44194" rtlCol="0"/>
          <a:lstStyle>
            <a:lvl1pPr algn="r">
              <a:defRPr sz="1200"/>
            </a:lvl1pPr>
          </a:lstStyle>
          <a:p>
            <a:fld id="{9AE767B6-771B-4510-BC65-8CD072793EAB}" type="datetime8">
              <a:rPr lang="en-US" smtClean="0">
                <a:latin typeface="Segoe UI" pitchFamily="34" charset="0"/>
              </a:rPr>
              <a:t>5/17/23 7:16 AM</a:t>
            </a:fld>
            <a:endParaRPr lang="en-US">
              <a:latin typeface="Segoe UI" pitchFamily="34" charset="0"/>
            </a:endParaRPr>
          </a:p>
        </p:txBody>
      </p:sp>
      <p:sp>
        <p:nvSpPr>
          <p:cNvPr id="8" name="Footer Placeholder 7"/>
          <p:cNvSpPr>
            <a:spLocks noGrp="1"/>
          </p:cNvSpPr>
          <p:nvPr>
            <p:ph type="ftr" sz="quarter" idx="2"/>
          </p:nvPr>
        </p:nvSpPr>
        <p:spPr>
          <a:xfrm>
            <a:off x="0" y="8395706"/>
            <a:ext cx="5601843" cy="321353"/>
          </a:xfrm>
          <a:prstGeom prst="rect">
            <a:avLst/>
          </a:prstGeom>
        </p:spPr>
        <p:txBody>
          <a:bodyPr vert="horz" lIns="88387" tIns="44194" rIns="88387" bIns="44194" rtlCol="0" anchor="b"/>
          <a:lstStyle>
            <a:lvl1pPr algn="l">
              <a:defRPr sz="1200"/>
            </a:lvl1pPr>
          </a:lstStyle>
          <a:p>
            <a:pPr marL="385159" defTabSz="88357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590794" y="8395706"/>
            <a:ext cx="1037072" cy="441960"/>
          </a:xfrm>
          <a:prstGeom prst="rect">
            <a:avLst/>
          </a:prstGeom>
        </p:spPr>
        <p:txBody>
          <a:bodyPr vert="horz" lIns="88387" tIns="44194" rIns="88387" bIns="44194"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872740" cy="441960"/>
          </a:xfrm>
          <a:prstGeom prst="rect">
            <a:avLst/>
          </a:prstGeom>
        </p:spPr>
        <p:txBody>
          <a:bodyPr vert="horz" lIns="88387" tIns="44194" rIns="88387" bIns="44194"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68300" y="663575"/>
            <a:ext cx="5892800" cy="3314700"/>
          </a:xfrm>
          <a:prstGeom prst="rect">
            <a:avLst/>
          </a:prstGeom>
          <a:noFill/>
          <a:ln w="12700">
            <a:solidFill>
              <a:prstClr val="black"/>
            </a:solidFill>
          </a:ln>
        </p:spPr>
        <p:txBody>
          <a:bodyPr vert="horz" lIns="88387" tIns="44194" rIns="88387" bIns="44194" rtlCol="0" anchor="ctr"/>
          <a:lstStyle/>
          <a:p>
            <a:endParaRPr lang="en-US"/>
          </a:p>
        </p:txBody>
      </p:sp>
      <p:sp>
        <p:nvSpPr>
          <p:cNvPr id="10" name="Footer Placeholder 9"/>
          <p:cNvSpPr>
            <a:spLocks noGrp="1"/>
          </p:cNvSpPr>
          <p:nvPr>
            <p:ph type="ftr" sz="quarter" idx="4"/>
          </p:nvPr>
        </p:nvSpPr>
        <p:spPr>
          <a:xfrm>
            <a:off x="0" y="8397240"/>
            <a:ext cx="5723382" cy="344098"/>
          </a:xfrm>
          <a:prstGeom prst="rect">
            <a:avLst/>
          </a:prstGeom>
        </p:spPr>
        <p:txBody>
          <a:bodyPr vert="horz" lIns="88387" tIns="44194" rIns="88387" bIns="44194" rtlCol="0" anchor="b"/>
          <a:lstStyle>
            <a:lvl1pPr marL="552419" indent="0" algn="l">
              <a:defRPr sz="1200"/>
            </a:lvl1pPr>
          </a:lstStyle>
          <a:p>
            <a:pPr defTabSz="8835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755126" y="0"/>
            <a:ext cx="2872740" cy="441960"/>
          </a:xfrm>
          <a:prstGeom prst="rect">
            <a:avLst/>
          </a:prstGeom>
        </p:spPr>
        <p:txBody>
          <a:bodyPr vert="horz" lIns="88387" tIns="44194" rIns="88387" bIns="44194" rtlCol="0"/>
          <a:lstStyle>
            <a:lvl1pPr algn="r">
              <a:defRPr sz="1200">
                <a:latin typeface="Segoe UI" pitchFamily="34" charset="0"/>
              </a:defRPr>
            </a:lvl1pPr>
          </a:lstStyle>
          <a:p>
            <a:fld id="{C5C3F02F-25B5-4705-95C2-1871E20934F7}" type="datetime8">
              <a:rPr lang="en-US" smtClean="0"/>
              <a:t>5/17/23 7:16 AM</a:t>
            </a:fld>
            <a:endParaRPr lang="en-US"/>
          </a:p>
        </p:txBody>
      </p:sp>
      <p:sp>
        <p:nvSpPr>
          <p:cNvPr id="12" name="Notes Placeholder 11"/>
          <p:cNvSpPr>
            <a:spLocks noGrp="1"/>
          </p:cNvSpPr>
          <p:nvPr>
            <p:ph type="body" sz="quarter" idx="3"/>
          </p:nvPr>
        </p:nvSpPr>
        <p:spPr>
          <a:xfrm>
            <a:off x="662940" y="4198620"/>
            <a:ext cx="5303520" cy="3977640"/>
          </a:xfrm>
          <a:prstGeom prst="rect">
            <a:avLst/>
          </a:prstGeom>
        </p:spPr>
        <p:txBody>
          <a:bodyPr vert="horz" lIns="88387" tIns="44194" rIns="88387" bIns="4419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712333" y="8395706"/>
            <a:ext cx="915533" cy="441960"/>
          </a:xfrm>
          <a:prstGeom prst="rect">
            <a:avLst/>
          </a:prstGeom>
        </p:spPr>
        <p:txBody>
          <a:bodyPr vert="horz" lIns="88387" tIns="44194" rIns="88387" bIns="44194"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haos-mesh.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Good morning, everyone!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It’s great to be back at the Cloud + Containers conference at live360.</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This is one of my favorite events, thank you so much for having 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5/17/23 7:16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110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35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5C3F02F-25B5-4705-95C2-1871E20934F7}" type="datetime8">
              <a:rPr lang="en-US" smtClean="0"/>
              <a:t>5/17/23 7:16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3507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We are going through a period of historic economic, societal and technological change.  But for all the uncertainty we continue to see in the world, one thing is clear: organizations in every industry are turning to you to help them do more with less, so that they can navigate this change and emerge much stronger. </a:t>
            </a:r>
          </a:p>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You are the change agents who make doing more with less possible – less time, less cost, less complexity, with more innovation, more agility and more resilience. </a:t>
            </a:r>
          </a:p>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Doing more with less doesn’t mean working harder or longer. </a:t>
            </a:r>
          </a:p>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It means applying technology to amplify what you can do, and ultimately, what an organization can achieve amidst today’s constraints.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5/17/23 7:16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670371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35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5C3F02F-25B5-4705-95C2-1871E20934F7}" type="datetime8">
              <a:rPr lang="en-US" smtClean="0"/>
              <a:t>5/17/23 7:16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819445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a:t>
            </a:r>
          </a:p>
          <a:p>
            <a:endParaRPr lang="en-US"/>
          </a:p>
          <a:p>
            <a:r>
              <a:rPr lang="en-US"/>
              <a:t>it’s been roughly a year since the last MVP summit where I presented the Dapr resiliency capability. Back then the resiliency feature wasn’t yet available in the Dapr runtime and instead I showed some conceptual designs of how it would work prior to it be implemented. </a:t>
            </a:r>
          </a:p>
          <a:p>
            <a:endParaRPr lang="en-US"/>
          </a:p>
          <a:p>
            <a:r>
              <a:rPr lang="en-US"/>
              <a:t>But now, we have the feature available in the runtime and I’m here to show you how you can use Dapr resiliency to help you build what we call invincible microservice applications.</a:t>
            </a: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11</a:t>
            </a:fld>
            <a:endParaRPr lang="en-GB"/>
          </a:p>
        </p:txBody>
      </p:sp>
    </p:spTree>
    <p:extLst>
      <p:ext uri="{BB962C8B-B14F-4D97-AF65-F5344CB8AC3E}">
        <p14:creationId xmlns:p14="http://schemas.microsoft.com/office/powerpoint/2010/main" val="314430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of us are probably well aware that microservices are gaining a lot of popularity and many developers who are looking to modernize applications are moving to a microservice architecture because of the numerous benefits – </a:t>
            </a:r>
          </a:p>
          <a:p>
            <a:r>
              <a:rPr lang="en-US"/>
              <a:t>- help reduce single points of failure</a:t>
            </a:r>
          </a:p>
          <a:p>
            <a:r>
              <a:rPr lang="en-US"/>
              <a:t>- allows for independent scaling and resource utilization, </a:t>
            </a:r>
          </a:p>
          <a:p>
            <a:r>
              <a:rPr lang="en-US"/>
              <a:t>- provides more flexibility with programming languages and technologies that can be used</a:t>
            </a:r>
          </a:p>
          <a:p>
            <a:endParaRPr lang="en-US"/>
          </a:p>
          <a:p>
            <a:pPr marL="171450" indent="-171450">
              <a:buFontTx/>
              <a:buChar char="-"/>
            </a:pPr>
            <a:r>
              <a:rPr lang="en-US"/>
              <a:t>But one challenge that’s introduced with microservices is the there are now a lot of moving parts, which increases the likelihood of something going wrong somewhere in the application. That’s why it’s crucial that distributed systems are built with fault-tolerance in mind so they can become self-healing in the event that an issue does occur.</a:t>
            </a:r>
          </a:p>
          <a:p>
            <a:pPr marL="171450" indent="-171450">
              <a:buFontTx/>
              <a:buChar char="-"/>
            </a:pPr>
            <a:endParaRPr lang="en-US"/>
          </a:p>
          <a:p>
            <a:pPr marL="171450" indent="-171450">
              <a:buFontTx/>
              <a:buChar char="-"/>
            </a:pPr>
            <a:r>
              <a:rPr lang="en-US"/>
              <a:t>Here we’re looking at a distributed-microservice based application that’s leveraging many Dapr building blocks. With the resiliency capability, I can make sure ever Dapr API call has resiliency behind it. </a:t>
            </a:r>
          </a:p>
        </p:txBody>
      </p:sp>
      <p:sp>
        <p:nvSpPr>
          <p:cNvPr id="4" name="Slide Number Placeholder 3"/>
          <p:cNvSpPr>
            <a:spLocks noGrp="1"/>
          </p:cNvSpPr>
          <p:nvPr>
            <p:ph type="sldNum" sz="quarter" idx="5"/>
          </p:nvPr>
        </p:nvSpPr>
        <p:spPr/>
        <p:txBody>
          <a:bodyPr/>
          <a:lstStyle/>
          <a:p>
            <a:fld id="{6F609DCD-38B9-4CAA-A10D-406D26B56706}" type="slidenum">
              <a:rPr lang="en-GB" smtClean="0"/>
              <a:t>12</a:t>
            </a:fld>
            <a:endParaRPr lang="en-GB"/>
          </a:p>
        </p:txBody>
      </p:sp>
    </p:spTree>
    <p:extLst>
      <p:ext uri="{BB962C8B-B14F-4D97-AF65-F5344CB8AC3E}">
        <p14:creationId xmlns:p14="http://schemas.microsoft.com/office/powerpoint/2010/main" val="2251058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take a look at how resiliency works –</a:t>
            </a:r>
          </a:p>
          <a:p>
            <a:endParaRPr lang="en-US"/>
          </a:p>
          <a:p>
            <a:r>
              <a:rPr lang="en-US"/>
              <a:t>Dapr supports 3 resiliency policy types - retries/back-offs, timeouts, and circuit breakers</a:t>
            </a:r>
          </a:p>
          <a:p>
            <a:endParaRPr lang="en-US"/>
          </a:p>
          <a:p>
            <a:r>
              <a:rPr lang="en-US"/>
              <a:t>What is unique about Dapr resiliency is that it’s a declarative model meaning it’s configured and applied via a configuration which is completely decoupled from application code. </a:t>
            </a:r>
          </a:p>
          <a:p>
            <a:endParaRPr lang="en-US"/>
          </a:p>
          <a:p>
            <a:r>
              <a:rPr lang="en-US"/>
              <a:t>And lastly, as I mentioned earlier, it can be applied to all Dapr API target types – svc-to-</a:t>
            </a:r>
            <a:r>
              <a:rPr lang="en-US" err="1"/>
              <a:t>svcs</a:t>
            </a:r>
            <a:r>
              <a:rPr lang="en-US"/>
              <a:t> calls, calls to a component and actors. </a:t>
            </a:r>
          </a:p>
        </p:txBody>
      </p:sp>
      <p:sp>
        <p:nvSpPr>
          <p:cNvPr id="4" name="Slide Number Placeholder 3"/>
          <p:cNvSpPr>
            <a:spLocks noGrp="1"/>
          </p:cNvSpPr>
          <p:nvPr>
            <p:ph type="sldNum" sz="quarter" idx="5"/>
          </p:nvPr>
        </p:nvSpPr>
        <p:spPr/>
        <p:txBody>
          <a:bodyPr/>
          <a:lstStyle/>
          <a:p>
            <a:fld id="{6F609DCD-38B9-4CAA-A10D-406D26B56706}" type="slidenum">
              <a:rPr lang="en-GB" smtClean="0"/>
              <a:t>13</a:t>
            </a:fld>
            <a:endParaRPr lang="en-GB"/>
          </a:p>
        </p:txBody>
      </p:sp>
    </p:spTree>
    <p:extLst>
      <p:ext uri="{BB962C8B-B14F-4D97-AF65-F5344CB8AC3E}">
        <p14:creationId xmlns:p14="http://schemas.microsoft.com/office/powerpoint/2010/main" val="1300290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14</a:t>
            </a:fld>
            <a:endParaRPr lang="en-GB"/>
          </a:p>
        </p:txBody>
      </p:sp>
    </p:spTree>
    <p:extLst>
      <p:ext uri="{BB962C8B-B14F-4D97-AF65-F5344CB8AC3E}">
        <p14:creationId xmlns:p14="http://schemas.microsoft.com/office/powerpoint/2010/main" val="2928011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6E6E6"/>
                </a:solidFill>
                <a:effectLst/>
                <a:latin typeface="Segoe UI" panose="020B0502040204020203" pitchFamily="34" charset="0"/>
              </a:rPr>
              <a:t>Azure Chaos Studio uses </a:t>
            </a:r>
            <a:r>
              <a:rPr lang="en-US" b="0" i="0" u="none" strike="noStrike">
                <a:effectLst/>
                <a:latin typeface="Segoe UI" panose="020B0502040204020203" pitchFamily="34" charset="0"/>
                <a:hlinkClick r:id="rId3"/>
              </a:rPr>
              <a:t>Chaos Mesh</a:t>
            </a:r>
            <a:r>
              <a:rPr lang="en-US" b="0" i="0">
                <a:solidFill>
                  <a:srgbClr val="E6E6E6"/>
                </a:solidFill>
                <a:effectLst/>
                <a:latin typeface="Segoe UI" panose="020B0502040204020203" pitchFamily="34" charset="0"/>
              </a:rPr>
              <a:t>, a free, open-source chaos engineering platform for Kubernetes to inject faults into an AKS cluster.</a:t>
            </a:r>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15</a:t>
            </a:fld>
            <a:endParaRPr lang="en-GB"/>
          </a:p>
        </p:txBody>
      </p:sp>
    </p:spTree>
    <p:extLst>
      <p:ext uri="{BB962C8B-B14F-4D97-AF65-F5344CB8AC3E}">
        <p14:creationId xmlns:p14="http://schemas.microsoft.com/office/powerpoint/2010/main" val="3953745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language samples here, Java etc.</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35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5C3F02F-25B5-4705-95C2-1871E20934F7}" type="datetime8">
              <a:rPr lang="en-US" smtClean="0"/>
              <a:t>5/17/23 7:16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07706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9F8001-8292-4728-A95C-45D2BD8C84F5}"/>
              </a:ext>
            </a:extLst>
          </p:cNvPr>
          <p:cNvPicPr>
            <a:picLocks noChangeAspect="1"/>
          </p:cNvPicPr>
          <p:nvPr userDrawn="1"/>
        </p:nvPicPr>
        <p:blipFill>
          <a:blip r:embed="rId2"/>
          <a:srcRect/>
          <a:stretch/>
        </p:blipFill>
        <p:spPr>
          <a:xfrm>
            <a:off x="293688" y="298375"/>
            <a:ext cx="1938121" cy="86868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11" name="Graphic 10">
            <a:extLst>
              <a:ext uri="{FF2B5EF4-FFF2-40B4-BE49-F238E27FC236}">
                <a16:creationId xmlns:a16="http://schemas.microsoft.com/office/drawing/2014/main" id="{D5C4A118-33BE-40B2-BFC4-65BD607EAAA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2042" y="6328882"/>
            <a:ext cx="2794926" cy="172771"/>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viding Slide_Light">
    <p:bg>
      <p:bgPr>
        <a:solidFill>
          <a:srgbClr val="E8EFFF"/>
        </a:solidFill>
        <a:effectLst/>
      </p:bgPr>
    </p:bg>
    <p:spTree>
      <p:nvGrpSpPr>
        <p:cNvPr id="1" name=""/>
        <p:cNvGrpSpPr/>
        <p:nvPr/>
      </p:nvGrpSpPr>
      <p:grpSpPr>
        <a:xfrm>
          <a:off x="0" y="0"/>
          <a:ext cx="0" cy="0"/>
          <a:chOff x="0" y="0"/>
          <a:chExt cx="0" cy="0"/>
        </a:xfrm>
      </p:grpSpPr>
      <p:pic>
        <p:nvPicPr>
          <p:cNvPr id="6" name="Decorative - Art">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7297" y="0"/>
            <a:ext cx="10124967" cy="6855446"/>
          </a:xfrm>
          <a:prstGeom prst="rect">
            <a:avLst/>
          </a:prstGeom>
          <a:effectLst>
            <a:softEdge rad="0"/>
          </a:effectLst>
        </p:spPr>
      </p:pic>
      <p:sp>
        <p:nvSpPr>
          <p:cNvPr id="7" name="Decorative - Background Color">
            <a:extLst>
              <a:ext uri="{FF2B5EF4-FFF2-40B4-BE49-F238E27FC236}">
                <a16:creationId xmlns:a16="http://schemas.microsoft.com/office/drawing/2014/main" id="{A7E0C8D9-388F-223E-5BD4-7720A3A7427C}"/>
              </a:ext>
            </a:extLst>
          </p:cNvPr>
          <p:cNvSpPr/>
          <p:nvPr userDrawn="1"/>
        </p:nvSpPr>
        <p:spPr>
          <a:xfrm>
            <a:off x="0" y="0"/>
            <a:ext cx="8007179" cy="6858000"/>
          </a:xfrm>
          <a:prstGeom prst="rect">
            <a:avLst/>
          </a:prstGeom>
          <a:gradFill>
            <a:gsLst>
              <a:gs pos="100000">
                <a:srgbClr val="E8EFFF">
                  <a:alpha val="0"/>
                </a:srgbClr>
              </a:gs>
              <a:gs pos="28000">
                <a:srgbClr val="E8EFF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F9E311-29A9-4A6A-6272-01D46CD2EE37}"/>
              </a:ext>
            </a:extLst>
          </p:cNvPr>
          <p:cNvSpPr>
            <a:spLocks noGrp="1"/>
          </p:cNvSpPr>
          <p:nvPr>
            <p:ph type="title"/>
          </p:nvPr>
        </p:nvSpPr>
        <p:spPr>
          <a:xfrm>
            <a:off x="480392" y="3224905"/>
            <a:ext cx="11277600" cy="567566"/>
          </a:xfrm>
        </p:spPr>
        <p:txBody>
          <a:bodyPr>
            <a:normAutofit/>
          </a:bodyPr>
          <a:lstStyle>
            <a:lvl1pPr>
              <a:defRPr sz="2800"/>
            </a:lvl1pPr>
          </a:lstStyle>
          <a:p>
            <a:r>
              <a:rPr lang="en-US"/>
              <a:t>Click to edit Master title style</a:t>
            </a:r>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5/17/23</a:t>
            </a:fld>
            <a:endParaRPr lang="en-US"/>
          </a:p>
        </p:txBody>
      </p:sp>
      <p:pic>
        <p:nvPicPr>
          <p:cNvPr id="5" name="Microsoft Logo">
            <a:extLst>
              <a:ext uri="{FF2B5EF4-FFF2-40B4-BE49-F238E27FC236}">
                <a16:creationId xmlns:a16="http://schemas.microsoft.com/office/drawing/2014/main" id="{08E9563E-EB7A-8CF7-0808-44099C5920A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
        <p:nvSpPr>
          <p:cNvPr id="10" name="Text Placeholder 9">
            <a:extLst>
              <a:ext uri="{FF2B5EF4-FFF2-40B4-BE49-F238E27FC236}">
                <a16:creationId xmlns:a16="http://schemas.microsoft.com/office/drawing/2014/main" id="{697F6E27-FCF3-2943-6331-A472FDF5374C}"/>
              </a:ext>
            </a:extLst>
          </p:cNvPr>
          <p:cNvSpPr>
            <a:spLocks noGrp="1"/>
          </p:cNvSpPr>
          <p:nvPr>
            <p:ph type="body" sz="quarter" idx="11"/>
          </p:nvPr>
        </p:nvSpPr>
        <p:spPr>
          <a:xfrm>
            <a:off x="480392" y="3905942"/>
            <a:ext cx="3716337" cy="1071562"/>
          </a:xfrm>
        </p:spPr>
        <p:txBody>
          <a:bodyPr>
            <a:normAutofit/>
          </a:bodyPr>
          <a:lstStyle>
            <a:lvl1pPr marL="0" indent="0">
              <a:buNone/>
              <a:defRPr sz="1600">
                <a:solidFill>
                  <a:srgbClr val="2A436E">
                    <a:alpha val="70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a:t>
            </a:r>
          </a:p>
        </p:txBody>
      </p:sp>
    </p:spTree>
    <p:extLst>
      <p:ext uri="{BB962C8B-B14F-4D97-AF65-F5344CB8AC3E}">
        <p14:creationId xmlns:p14="http://schemas.microsoft.com/office/powerpoint/2010/main" val="30198042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5/17/23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396913369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 Image_Ligh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5/17/23</a:t>
            </a:fld>
            <a:endParaRPr lang="en-US"/>
          </a:p>
        </p:txBody>
      </p:sp>
      <p:pic>
        <p:nvPicPr>
          <p:cNvPr id="4" name="Microsoft Logo">
            <a:extLst>
              <a:ext uri="{FF2B5EF4-FFF2-40B4-BE49-F238E27FC236}">
                <a16:creationId xmlns:a16="http://schemas.microsoft.com/office/drawing/2014/main" id="{4057F9AC-72C5-2B54-07C1-3A74838CF2F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4167442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 Video_Light">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0" y="822325"/>
            <a:ext cx="11297798"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5/17/23</a:t>
            </a:fld>
            <a:endParaRPr lang="en-US"/>
          </a:p>
        </p:txBody>
      </p:sp>
      <p:pic>
        <p:nvPicPr>
          <p:cNvPr id="2" name="Microsoft Logo">
            <a:extLst>
              <a:ext uri="{FF2B5EF4-FFF2-40B4-BE49-F238E27FC236}">
                <a16:creationId xmlns:a16="http://schemas.microsoft.com/office/drawing/2014/main" id="{6123952C-600F-AB46-74A5-AB73B1EE86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14465271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1518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AA4A1B08-B952-454C-ADD7-234B62A4AB9D}"/>
              </a:ext>
            </a:extLst>
          </p:cNvPr>
          <p:cNvPicPr>
            <a:picLocks noChangeAspect="1"/>
          </p:cNvPicPr>
          <p:nvPr userDrawn="1"/>
        </p:nvPicPr>
        <p:blipFill>
          <a:blip r:embed="rId2"/>
          <a:srcRect/>
          <a:stretch/>
        </p:blipFill>
        <p:spPr>
          <a:xfrm>
            <a:off x="293688" y="298375"/>
            <a:ext cx="1938121" cy="868680"/>
          </a:xfrm>
          <a:prstGeom prst="rect">
            <a:avLst/>
          </a:prstGeom>
        </p:spPr>
      </p:pic>
      <p:pic>
        <p:nvPicPr>
          <p:cNvPr id="4" name="Graphic 3">
            <a:extLst>
              <a:ext uri="{FF2B5EF4-FFF2-40B4-BE49-F238E27FC236}">
                <a16:creationId xmlns:a16="http://schemas.microsoft.com/office/drawing/2014/main" id="{B5F94189-7C9E-4FCF-A73B-306405CC8A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2042" y="6328882"/>
            <a:ext cx="2794926" cy="172771"/>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653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theme" Target="../theme/theme12.xml"/><Relationship Id="rId1" Type="http://schemas.openxmlformats.org/officeDocument/2006/relationships/slideLayout" Target="../slideLayouts/slideLayout16.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610" r:id="rId2"/>
    <p:sldLayoutId id="2147484240" r:id="rId3"/>
    <p:sldLayoutId id="2147484710" r:id="rId4"/>
    <p:sldLayoutId id="2147484474" r:id="rId5"/>
    <p:sldLayoutId id="2147484736" r:id="rId6"/>
    <p:sldLayoutId id="2147484639" r:id="rId7"/>
    <p:sldLayoutId id="2147484603" r:id="rId8"/>
    <p:sldLayoutId id="2147484721" r:id="rId9"/>
    <p:sldLayoutId id="2147484671" r:id="rId10"/>
    <p:sldLayoutId id="2147484585" r:id="rId11"/>
    <p:sldLayoutId id="2147485084" r:id="rId12"/>
    <p:sldLayoutId id="2147485085" r:id="rId13"/>
    <p:sldLayoutId id="2147485086" r:id="rId14"/>
    <p:sldLayoutId id="2147485087" r:id="rId1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0710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54435121"/>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9863" marR="0" indent="-169863" algn="l" defTabSz="932742" rtl="0" eaLnBrk="1" fontAlgn="auto" latinLnBrk="0" hangingPunct="1">
        <a:lnSpc>
          <a:spcPct val="100000"/>
        </a:lnSpc>
        <a:spcBef>
          <a:spcPct val="20000"/>
        </a:spcBef>
        <a:spcAft>
          <a:spcPts val="0"/>
        </a:spcAft>
        <a:buClr>
          <a:schemeClr val="bg1">
            <a:lumMod val="75000"/>
          </a:schemeClr>
        </a:buClr>
        <a:buSzPct val="10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00050" marR="0" indent="-171450" algn="l" defTabSz="932742" rtl="0" eaLnBrk="1" fontAlgn="auto" latinLnBrk="0" hangingPunct="1">
        <a:lnSpc>
          <a:spcPct val="100000"/>
        </a:lnSpc>
        <a:spcBef>
          <a:spcPct val="20000"/>
        </a:spcBef>
        <a:spcAft>
          <a:spcPts val="0"/>
        </a:spcAft>
        <a:buClr>
          <a:schemeClr val="bg1">
            <a:lumMod val="75000"/>
          </a:schemeClr>
        </a:buClr>
        <a:buSzPct val="10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2pPr>
      <a:lvl3pPr marL="630238" marR="0" indent="-173038" algn="l" defTabSz="932742" rtl="0" eaLnBrk="1" fontAlgn="auto" latinLnBrk="0" hangingPunct="1">
        <a:lnSpc>
          <a:spcPct val="100000"/>
        </a:lnSpc>
        <a:spcBef>
          <a:spcPct val="20000"/>
        </a:spcBef>
        <a:spcAft>
          <a:spcPts val="0"/>
        </a:spcAft>
        <a:buClr>
          <a:schemeClr val="bg1">
            <a:lumMod val="75000"/>
          </a:schemeClr>
        </a:buClr>
        <a:buSzPct val="9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798513" marR="0" indent="-136525" algn="l" defTabSz="932742" rtl="0" eaLnBrk="1" fontAlgn="auto" latinLnBrk="0" hangingPunct="1">
        <a:lnSpc>
          <a:spcPct val="100000"/>
        </a:lnSpc>
        <a:spcBef>
          <a:spcPct val="20000"/>
        </a:spcBef>
        <a:spcAft>
          <a:spcPts val="0"/>
        </a:spcAft>
        <a:buClr>
          <a:schemeClr val="bg1">
            <a:lumMod val="75000"/>
          </a:schemeClr>
        </a:buClr>
        <a:buSzPct val="10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4pPr>
      <a:lvl5pPr marL="968375" marR="0" indent="-112713" algn="l" defTabSz="932742" rtl="0" eaLnBrk="1" fontAlgn="auto" latinLnBrk="0" hangingPunct="1">
        <a:lnSpc>
          <a:spcPct val="100000"/>
        </a:lnSpc>
        <a:spcBef>
          <a:spcPct val="20000"/>
        </a:spcBef>
        <a:spcAft>
          <a:spcPts val="0"/>
        </a:spcAft>
        <a:buClr>
          <a:schemeClr val="bg1">
            <a:lumMod val="75000"/>
          </a:schemeClr>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65605164"/>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84370633"/>
      </p:ext>
    </p:extLst>
  </p:cSld>
  <p:clrMap bg1="dk1" tx1="lt1" bg2="dk2" tx2="lt2" accent1="accent1" accent2="accent2" accent3="accent3" accent4="accent4" accent5="accent5" accent6="accent6" hlink="hlink" folHlink="folHlink"/>
  <p:sldLayoutIdLst>
    <p:sldLayoutId id="21474850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9B8A5006-0BBA-4F8A-A8F0-5668558D95DE}"/>
              </a:ext>
            </a:extLst>
          </p:cNvPr>
          <p:cNvSpPr txBox="1"/>
          <p:nvPr userDrawn="1"/>
        </p:nvSpPr>
        <p:spPr>
          <a:xfrm>
            <a:off x="10141102" y="6542132"/>
            <a:ext cx="1760931" cy="215444"/>
          </a:xfrm>
          <a:prstGeom prst="rect">
            <a:avLst/>
          </a:prstGeom>
          <a:noFill/>
        </p:spPr>
        <p:txBody>
          <a:bodyPr wrap="none" lIns="0" tIns="0" rIns="0" bIns="0" rtlCol="0">
            <a:spAutoFit/>
          </a:bodyPr>
          <a:lstStyle/>
          <a:p>
            <a:pPr algn="r"/>
            <a:r>
              <a:rPr lang="en-US" sz="140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0710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8431267"/>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9863" marR="0" indent="-169863" algn="l" defTabSz="932742" rtl="0" eaLnBrk="1" fontAlgn="auto" latinLnBrk="0" hangingPunct="1">
        <a:lnSpc>
          <a:spcPct val="100000"/>
        </a:lnSpc>
        <a:spcBef>
          <a:spcPct val="20000"/>
        </a:spcBef>
        <a:spcAft>
          <a:spcPts val="0"/>
        </a:spcAft>
        <a:buClr>
          <a:schemeClr val="bg1">
            <a:lumMod val="75000"/>
          </a:schemeClr>
        </a:buClr>
        <a:buSzPct val="10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00050" marR="0" indent="-171450" algn="l" defTabSz="932742" rtl="0" eaLnBrk="1" fontAlgn="auto" latinLnBrk="0" hangingPunct="1">
        <a:lnSpc>
          <a:spcPct val="100000"/>
        </a:lnSpc>
        <a:spcBef>
          <a:spcPct val="20000"/>
        </a:spcBef>
        <a:spcAft>
          <a:spcPts val="0"/>
        </a:spcAft>
        <a:buClr>
          <a:schemeClr val="bg1">
            <a:lumMod val="75000"/>
          </a:schemeClr>
        </a:buClr>
        <a:buSzPct val="10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2pPr>
      <a:lvl3pPr marL="630238" marR="0" indent="-173038" algn="l" defTabSz="932742" rtl="0" eaLnBrk="1" fontAlgn="auto" latinLnBrk="0" hangingPunct="1">
        <a:lnSpc>
          <a:spcPct val="100000"/>
        </a:lnSpc>
        <a:spcBef>
          <a:spcPct val="20000"/>
        </a:spcBef>
        <a:spcAft>
          <a:spcPts val="0"/>
        </a:spcAft>
        <a:buClr>
          <a:schemeClr val="bg1">
            <a:lumMod val="75000"/>
          </a:schemeClr>
        </a:buClr>
        <a:buSzPct val="9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798513" marR="0" indent="-136525" algn="l" defTabSz="932742" rtl="0" eaLnBrk="1" fontAlgn="auto" latinLnBrk="0" hangingPunct="1">
        <a:lnSpc>
          <a:spcPct val="100000"/>
        </a:lnSpc>
        <a:spcBef>
          <a:spcPct val="20000"/>
        </a:spcBef>
        <a:spcAft>
          <a:spcPts val="0"/>
        </a:spcAft>
        <a:buClr>
          <a:schemeClr val="bg1">
            <a:lumMod val="75000"/>
          </a:schemeClr>
        </a:buClr>
        <a:buSzPct val="10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4pPr>
      <a:lvl5pPr marL="968375" marR="0" indent="-112713" algn="l" defTabSz="932742" rtl="0" eaLnBrk="1" fontAlgn="auto" latinLnBrk="0" hangingPunct="1">
        <a:lnSpc>
          <a:spcPct val="100000"/>
        </a:lnSpc>
        <a:spcBef>
          <a:spcPct val="20000"/>
        </a:spcBef>
        <a:spcAft>
          <a:spcPts val="0"/>
        </a:spcAft>
        <a:buClr>
          <a:schemeClr val="bg1">
            <a:lumMod val="75000"/>
          </a:schemeClr>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0765231"/>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Title Placeholder 1">
            <a:extLst>
              <a:ext uri="{FF2B5EF4-FFF2-40B4-BE49-F238E27FC236}">
                <a16:creationId xmlns:a16="http://schemas.microsoft.com/office/drawing/2014/main" id="{21CDC443-5C6D-4F56-B8A0-95CC59E698D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FF225C86-4EB4-4319-9F13-2FBD7EA6437B}"/>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4E107C1A-2452-4A59-8CAF-445860AAE8AA}"/>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653EE2FF-FE2B-49AD-8C95-8C95546F879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8282B9D-52C0-46F3-A1FA-8D2781468DA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ADCC309-EBB6-4C8C-83F5-B3AB0438B72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C8DD2F0-4030-4A0C-8A53-D6B06A07844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9A30AD-24D2-411A-8857-85DBC10E0F9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9F5369B-114E-4F80-B57F-7BB27583204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4D4B59-3701-476B-9859-1C68658C951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3B9528-3F10-40BC-B43C-9FF866B6C9E3}"/>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D62AB5F-6D77-4908-A7E9-F42CA3C00C0E}"/>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A43A81-C5E5-46DC-83E6-BCBBCF1742F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6B47ABB-D11C-40AF-946C-0D292C81A26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531E5D4-F443-4A18-8C60-0D85E2EDC8A6}"/>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1A1CBC4-19C4-46B4-B922-2728A22E04B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B911BE-1423-46D3-BFC1-9ADB11F6D82E}"/>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CEEB97-826E-4628-8E58-C624CBE3A1D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0F2B68F-C32B-4735-BAEB-E2CE9592461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F80717-0614-4393-96BF-33849DE1D2A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FF03F8-5421-4570-9DFF-A07A36818F06}"/>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0E3F2BB-8EEC-4320-A6A2-5304B6ED90BB}"/>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6C4BFB3-CC04-4E39-B928-E8D2D7E9DC2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1B7C0CF-55B7-42E6-B112-48E2A0EDA494}"/>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6E85626-AF9D-4887-B966-286AD429676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6A8A77-FE73-49DF-A7EB-3D1F9DF966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00A674-B48C-4FB9-919D-EF71820DC3EA}"/>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0B8AB50-9D8C-45EE-9E02-F28BC043EEC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E7F08B9-B6D1-4234-ABB6-C1B2A049B5E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C5CF8D1-4E1E-4162-A72A-4F477E06BC09}"/>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704B04C-6A7B-4A13-9337-72C4E102CBB4}"/>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971077F-55F7-4DD7-B222-D199BA42B62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42BA94A-DEBE-4FD9-9776-791FF9F7D1D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AD08EB4-1C17-4563-AB6D-AB671F0A786F}"/>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1153C28-6732-49F1-8E1E-2C46F704AC8F}"/>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BE06D1B-D995-4ECD-9DE6-D2A868A3D3A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0396821-F4C2-4B43-A324-0CECF57AC155}"/>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492B3818-141E-420C-9853-DD327D44CEC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180B035F-E748-4804-B9A8-71A21A02BF40}"/>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78805"/>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Title Placeholder 1">
            <a:extLst>
              <a:ext uri="{FF2B5EF4-FFF2-40B4-BE49-F238E27FC236}">
                <a16:creationId xmlns:a16="http://schemas.microsoft.com/office/drawing/2014/main" id="{6D3F2440-DC22-4DE6-A19C-9FB63E757BC9}"/>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3E625B7B-1974-4B7E-BA68-16416B1477F8}"/>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74EC8622-4AE1-455B-90FB-0D68730A8C40}"/>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D100BA2D-8984-4D23-A26D-6D544AAC3C3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1EB2A1D-42C6-4457-AA9E-64CB10A659E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0AA51AE-CF07-4340-9BC2-10DB61D3874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D2643B-FABA-480A-BD8E-94E6D25EAE0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3BEC0A0-696E-4FE0-8699-C7396237C18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CC0226-48CF-403F-8DAC-F80A19B5392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829E2A3-C1C7-4291-A627-9D8F1357B0E3}"/>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3C89220-70E1-4EC4-9BAD-72594113403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7A49740-F9D5-4029-9DE5-767A7FBB18D4}"/>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B969179-55E0-4699-973B-64D905A1CFD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CB48AAB-0E35-4A7D-91D0-85D94E989415}"/>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FA55EC-6DE8-4314-8483-41C25A71A3A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9E8DCC0-BFE0-4A6D-A318-3B97F945330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0047E51-2413-4FB6-9F99-E0C52A7C9485}"/>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4CB5DF0-3214-498D-BBD0-7B105A1D8BE6}"/>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E673F46-6E99-4961-B601-3166EE94E842}"/>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0A260C-CB1F-4021-8CE8-92C2495ED356}"/>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FB2A311-37E7-46D0-A1D2-A79177036289}"/>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BCEA79-4A5A-41DE-8049-465291DFE27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7DBEB03-8D00-4B17-B8DF-6601CBD3335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14AD648-7829-429C-8E81-0C2B8CAF283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7E1B5E4-D5CC-40A1-9A06-E2E7BA0D987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AA24A1-0AAF-4D54-8313-D29B52133CB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FA46DFB-DF77-43BA-85EB-58B66920F3D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EB018E-7798-42CA-8971-55560849553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8B2ABFB-E05B-46BB-91AC-4CBC7EC876F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BDC1D4A-BAD3-462A-965A-5C67C4F832F9}"/>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01EABD-531D-4B65-8EF8-0E6CD1BE5B7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1812516-DA19-455B-B5E7-0A803B116365}"/>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91309F1-6ADA-4E66-B187-AA96D7366F3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F6209BF-BEBD-48B6-9CA0-58C4A74D798A}"/>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1EE464E-60EE-4166-A675-87FFF6D63BB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63D6A31-A687-4053-852C-8644664D13F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B7E7B76-2960-42F6-94E6-264489ED183E}"/>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B077EF9A-2461-4D5C-B151-CD2719168FA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03CE9A45-3D7A-40AB-877C-DC6E1B98F87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0309849"/>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Box 33">
            <a:extLst>
              <a:ext uri="{FF2B5EF4-FFF2-40B4-BE49-F238E27FC236}">
                <a16:creationId xmlns:a16="http://schemas.microsoft.com/office/drawing/2014/main" id="{3D3CE7A2-0233-4616-A5C4-55DE21BC5647}"/>
              </a:ext>
            </a:extLst>
          </p:cNvPr>
          <p:cNvSpPr txBox="1"/>
          <p:nvPr>
            <p:extLst>
              <p:ext uri="{1162E1C5-73C7-4A58-AE30-91384D911F3F}">
                <p184:classification xmlns:p184="http://schemas.microsoft.com/office/powerpoint/2018/4/main" val="ftr"/>
              </p:ext>
            </p:extLst>
          </p:nvPr>
        </p:nvSpPr>
        <p:spPr>
          <a:xfrm>
            <a:off x="584200" y="6412375"/>
            <a:ext cx="160496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Microsoft Federal-Confidential</a:t>
            </a:r>
          </a:p>
        </p:txBody>
      </p:sp>
    </p:spTree>
    <p:extLst>
      <p:ext uri="{BB962C8B-B14F-4D97-AF65-F5344CB8AC3E}">
        <p14:creationId xmlns:p14="http://schemas.microsoft.com/office/powerpoint/2010/main" val="1623667570"/>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7419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EA72D21C-AAD9-4537-B957-7DD8C7AFCE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3385893738"/>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0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9863" marR="0" indent="-169863" algn="l" defTabSz="932742" rtl="0" eaLnBrk="1" fontAlgn="auto" latinLnBrk="0" hangingPunct="1">
        <a:lnSpc>
          <a:spcPct val="100000"/>
        </a:lnSpc>
        <a:spcBef>
          <a:spcPct val="20000"/>
        </a:spcBef>
        <a:spcAft>
          <a:spcPts val="0"/>
        </a:spcAft>
        <a:buClr>
          <a:schemeClr val="accent1"/>
        </a:buClr>
        <a:buSzPct val="10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00050" marR="0" indent="-17145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600" kern="1200" spc="0" baseline="0">
          <a:gradFill>
            <a:gsLst>
              <a:gs pos="1250">
                <a:schemeClr val="tx1"/>
              </a:gs>
              <a:gs pos="100000">
                <a:schemeClr val="tx1"/>
              </a:gs>
            </a:gsLst>
            <a:lin ang="5400000" scaled="0"/>
          </a:gradFill>
          <a:latin typeface="+mn-lt"/>
          <a:ea typeface="+mn-ea"/>
          <a:cs typeface="+mn-cs"/>
        </a:defRPr>
      </a:lvl2pPr>
      <a:lvl3pPr marL="630238" marR="0" indent="-173038" algn="l" defTabSz="932742" rtl="0" eaLnBrk="1" fontAlgn="auto" latinLnBrk="0" hangingPunct="1">
        <a:lnSpc>
          <a:spcPct val="100000"/>
        </a:lnSpc>
        <a:spcBef>
          <a:spcPct val="20000"/>
        </a:spcBef>
        <a:spcAft>
          <a:spcPts val="0"/>
        </a:spcAft>
        <a:buClrTx/>
        <a:buSzPct val="90000"/>
        <a:buFont typeface="Courier New" panose="02070309020205020404" pitchFamily="49" charset="0"/>
        <a:buChar char="o"/>
        <a:tabLst/>
        <a:defRPr sz="1400" kern="1200" spc="0" baseline="0">
          <a:gradFill>
            <a:gsLst>
              <a:gs pos="1250">
                <a:schemeClr val="tx1"/>
              </a:gs>
              <a:gs pos="100000">
                <a:schemeClr val="tx1"/>
              </a:gs>
            </a:gsLst>
            <a:lin ang="5400000" scaled="0"/>
          </a:gradFill>
          <a:latin typeface="+mn-lt"/>
          <a:ea typeface="+mn-ea"/>
          <a:cs typeface="+mn-cs"/>
        </a:defRPr>
      </a:lvl3pPr>
      <a:lvl4pPr marL="798513" marR="0" indent="-136525" algn="l" defTabSz="932742" rtl="0" eaLnBrk="1" fontAlgn="auto" latinLnBrk="0" hangingPunct="1">
        <a:lnSpc>
          <a:spcPct val="100000"/>
        </a:lnSpc>
        <a:spcBef>
          <a:spcPct val="20000"/>
        </a:spcBef>
        <a:spcAft>
          <a:spcPts val="0"/>
        </a:spcAft>
        <a:buClr>
          <a:schemeClr val="accent1"/>
        </a:buClr>
        <a:buSzPct val="10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4pPr>
      <a:lvl5pPr marL="968375" marR="0" indent="-112713"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accen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BECF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558C18-5F50-4303-A21D-152033636901}"/>
              </a:ext>
            </a:extLst>
          </p:cNvPr>
          <p:cNvSpPr>
            <a:spLocks noGrp="1"/>
          </p:cNvSpPr>
          <p:nvPr>
            <p:ph type="title"/>
          </p:nvPr>
        </p:nvSpPr>
        <p:spPr>
          <a:xfrm>
            <a:off x="381000" y="365611"/>
            <a:ext cx="5280933" cy="553998"/>
          </a:xfrm>
          <a:prstGeom prst="rect">
            <a:avLst/>
          </a:prstGeom>
        </p:spPr>
        <p:txBody>
          <a:bodyPr vert="horz" wrap="none" lIns="91440" tIns="45720" rIns="91440" bIns="45720" rtlCol="0" anchor="ctr">
            <a:spAutoFit/>
          </a:bodyPr>
          <a:lstStyle/>
          <a:p>
            <a:r>
              <a:rPr lang="en-US"/>
              <a:t>Click to edit Master title style</a:t>
            </a:r>
          </a:p>
        </p:txBody>
      </p:sp>
      <p:sp>
        <p:nvSpPr>
          <p:cNvPr id="3" name="Text Placeholder 2">
            <a:extLst>
              <a:ext uri="{FF2B5EF4-FFF2-40B4-BE49-F238E27FC236}">
                <a16:creationId xmlns:a16="http://schemas.microsoft.com/office/drawing/2014/main" id="{986D7268-E1AB-4984-9D99-6DCDE08722BD}"/>
              </a:ext>
            </a:extLst>
          </p:cNvPr>
          <p:cNvSpPr>
            <a:spLocks noGrp="1"/>
          </p:cNvSpPr>
          <p:nvPr>
            <p:ph type="body" idx="1"/>
          </p:nvPr>
        </p:nvSpPr>
        <p:spPr>
          <a:xfrm>
            <a:off x="381000" y="1654575"/>
            <a:ext cx="11430000" cy="48224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F0142-147F-4036-BE82-FE1FB3A325A1}"/>
              </a:ext>
            </a:extLst>
          </p:cNvPr>
          <p:cNvSpPr>
            <a:spLocks noGrp="1"/>
          </p:cNvSpPr>
          <p:nvPr>
            <p:ph type="dt" sz="half" idx="2"/>
          </p:nvPr>
        </p:nvSpPr>
        <p:spPr>
          <a:xfrm>
            <a:off x="10258425" y="6557348"/>
            <a:ext cx="810253" cy="230832"/>
          </a:xfrm>
          <a:prstGeom prst="rect">
            <a:avLst/>
          </a:prstGeom>
        </p:spPr>
        <p:txBody>
          <a:bodyPr vert="horz" wrap="square" lIns="91440" tIns="45720" rIns="91440" bIns="45720" rtlCol="0" anchor="ctr">
            <a:spAutoFit/>
          </a:bodyPr>
          <a:lstStyle>
            <a:lvl1pPr algn="r">
              <a:lnSpc>
                <a:spcPct val="100000"/>
              </a:lnSpc>
              <a:defRPr sz="900">
                <a:solidFill>
                  <a:schemeClr val="tx1">
                    <a:tint val="75000"/>
                  </a:schemeClr>
                </a:solidFill>
                <a:latin typeface="Segoe UI" panose="020B0502040204020203" pitchFamily="34" charset="0"/>
                <a:cs typeface="Segoe UI" panose="020B0502040204020203" pitchFamily="34" charset="0"/>
              </a:defRPr>
            </a:lvl1pPr>
          </a:lstStyle>
          <a:p>
            <a:fld id="{51DADF09-0A6D-4DED-9915-0B8601B195A4}" type="datetime1">
              <a:rPr lang="en-US" smtClean="0"/>
              <a:t>5/17/23</a:t>
            </a:fld>
            <a:endParaRPr lang="en-US"/>
          </a:p>
        </p:txBody>
      </p:sp>
      <p:sp>
        <p:nvSpPr>
          <p:cNvPr id="5" name="Footer Placeholder 4">
            <a:extLst>
              <a:ext uri="{FF2B5EF4-FFF2-40B4-BE49-F238E27FC236}">
                <a16:creationId xmlns:a16="http://schemas.microsoft.com/office/drawing/2014/main" id="{666D454A-5293-4E6B-B41C-E2A01D27F920}"/>
              </a:ext>
            </a:extLst>
          </p:cNvPr>
          <p:cNvSpPr>
            <a:spLocks noGrp="1"/>
          </p:cNvSpPr>
          <p:nvPr>
            <p:ph type="ftr" sz="quarter" idx="3"/>
          </p:nvPr>
        </p:nvSpPr>
        <p:spPr>
          <a:xfrm>
            <a:off x="381000" y="6557348"/>
            <a:ext cx="9651963" cy="230832"/>
          </a:xfrm>
          <a:prstGeom prst="rect">
            <a:avLst/>
          </a:prstGeom>
        </p:spPr>
        <p:txBody>
          <a:bodyPr vert="horz" wrap="square" lIns="91440" tIns="45720" rIns="91440" bIns="45720" rtlCol="0" anchor="ctr">
            <a:spAutoFit/>
          </a:bodyPr>
          <a:lstStyle>
            <a:lvl1pPr algn="l">
              <a:lnSpc>
                <a:spcPct val="100000"/>
              </a:lnSpc>
              <a:defRPr sz="900">
                <a:solidFill>
                  <a:schemeClr val="tx1">
                    <a:tint val="75000"/>
                  </a:schemeClr>
                </a:solidFill>
                <a:latin typeface="Segoe UI" panose="020B0502040204020203" pitchFamily="34" charset="0"/>
                <a:cs typeface="Segoe UI" panose="020B0502040204020203" pitchFamily="34" charset="0"/>
              </a:defRPr>
            </a:lvl1pPr>
          </a:lstStyle>
          <a:p>
            <a:r>
              <a:rPr lang="en-US"/>
              <a:t>Microsoft Proprietary and Confidential</a:t>
            </a:r>
          </a:p>
        </p:txBody>
      </p:sp>
      <p:sp>
        <p:nvSpPr>
          <p:cNvPr id="6" name="Slide Number Placeholder 5">
            <a:extLst>
              <a:ext uri="{FF2B5EF4-FFF2-40B4-BE49-F238E27FC236}">
                <a16:creationId xmlns:a16="http://schemas.microsoft.com/office/drawing/2014/main" id="{7E24519A-526B-4D97-9FE0-88A60D3F1F09}"/>
              </a:ext>
            </a:extLst>
          </p:cNvPr>
          <p:cNvSpPr>
            <a:spLocks noGrp="1"/>
          </p:cNvSpPr>
          <p:nvPr>
            <p:ph type="sldNum" sz="quarter" idx="4"/>
          </p:nvPr>
        </p:nvSpPr>
        <p:spPr>
          <a:xfrm>
            <a:off x="11479025" y="6557348"/>
            <a:ext cx="327333" cy="230832"/>
          </a:xfrm>
          <a:prstGeom prst="rect">
            <a:avLst/>
          </a:prstGeom>
        </p:spPr>
        <p:txBody>
          <a:bodyPr vert="horz" wrap="square" lIns="91440" tIns="45720" rIns="91440" bIns="45720" rtlCol="0" anchor="ctr">
            <a:spAutoFit/>
          </a:bodyPr>
          <a:lstStyle>
            <a:lvl1pPr algn="r">
              <a:lnSpc>
                <a:spcPct val="100000"/>
              </a:lnSpc>
              <a:defRPr sz="900">
                <a:solidFill>
                  <a:schemeClr val="tx1">
                    <a:tint val="75000"/>
                  </a:schemeClr>
                </a:solidFill>
                <a:latin typeface="Segoe UI" panose="020B0502040204020203" pitchFamily="34" charset="0"/>
                <a:cs typeface="Segoe UI" panose="020B0502040204020203" pitchFamily="34" charset="0"/>
              </a:defRPr>
            </a:lvl1pPr>
          </a:lstStyle>
          <a:p>
            <a:fld id="{FB92C466-0C22-496C-B246-DF078D9536F6}" type="slidenum">
              <a:rPr lang="en-US" smtClean="0"/>
              <a:pPr/>
              <a:t>‹#›</a:t>
            </a:fld>
            <a:endParaRPr lang="en-US"/>
          </a:p>
        </p:txBody>
      </p:sp>
    </p:spTree>
    <p:extLst>
      <p:ext uri="{BB962C8B-B14F-4D97-AF65-F5344CB8AC3E}">
        <p14:creationId xmlns:p14="http://schemas.microsoft.com/office/powerpoint/2010/main" val="227770456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30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Segoe UI Semibold" panose="020B0702040204020203" pitchFamily="34" charset="0"/>
          <a:ea typeface="+mn-ea"/>
          <a:cs typeface="Segoe UI Semibold" panose="020B0702040204020203" pitchFamily="34" charset="0"/>
        </a:defRPr>
      </a:lvl1pPr>
      <a:lvl2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2pPr>
      <a:lvl3pPr marL="176213" indent="-176213" algn="l" defTabSz="914400" rtl="0" eaLnBrk="1" latinLnBrk="0" hangingPunct="1">
        <a:lnSpc>
          <a:spcPct val="100000"/>
        </a:lnSpc>
        <a:spcBef>
          <a:spcPts val="500"/>
        </a:spcBef>
        <a:buClr>
          <a:srgbClr val="027ACC"/>
        </a:buClr>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76213" indent="-176213" algn="l" defTabSz="914400" rtl="0" eaLnBrk="1" latinLnBrk="0" hangingPunct="1">
        <a:lnSpc>
          <a:spcPct val="100000"/>
        </a:lnSpc>
        <a:spcBef>
          <a:spcPts val="500"/>
        </a:spcBef>
        <a:buClr>
          <a:srgbClr val="027ACC"/>
        </a:buClr>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176213" indent="-176213" algn="l" defTabSz="914400" rtl="0" eaLnBrk="1" latinLnBrk="0" hangingPunct="1">
        <a:lnSpc>
          <a:spcPct val="100000"/>
        </a:lnSpc>
        <a:spcBef>
          <a:spcPts val="500"/>
        </a:spcBef>
        <a:buClr>
          <a:srgbClr val="027ACC"/>
        </a:buClr>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7440">
          <p15:clr>
            <a:srgbClr val="F26B43"/>
          </p15:clr>
        </p15:guide>
        <p15:guide id="3" orient="horz" pos="4080">
          <p15:clr>
            <a:srgbClr val="F26B43"/>
          </p15:clr>
        </p15:guide>
        <p15:guide id="4"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5.xml"/><Relationship Id="rId16" Type="http://schemas.openxmlformats.org/officeDocument/2006/relationships/image" Target="../media/image33.svg"/><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7.svg"/><Relationship Id="rId5" Type="http://schemas.openxmlformats.org/officeDocument/2006/relationships/image" Target="../media/image24.png"/><Relationship Id="rId10" Type="http://schemas.openxmlformats.org/officeDocument/2006/relationships/image" Target="../media/image41.png"/><Relationship Id="rId4" Type="http://schemas.openxmlformats.org/officeDocument/2006/relationships/image" Target="../media/image36.svg"/><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slides/_rels/slide1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05C2-BACF-4F1B-BBB8-53CFD4CAFE76}"/>
              </a:ext>
            </a:extLst>
          </p:cNvPr>
          <p:cNvSpPr>
            <a:spLocks noGrp="1"/>
          </p:cNvSpPr>
          <p:nvPr>
            <p:ph type="title"/>
          </p:nvPr>
        </p:nvSpPr>
        <p:spPr>
          <a:xfrm>
            <a:off x="584200" y="2795112"/>
            <a:ext cx="9144000" cy="738664"/>
          </a:xfrm>
        </p:spPr>
        <p:txBody>
          <a:bodyPr/>
          <a:lstStyle/>
          <a:p>
            <a:r>
              <a:rPr lang="en-US" sz="4800" dirty="0">
                <a:gradFill>
                  <a:gsLst>
                    <a:gs pos="28775">
                      <a:schemeClr val="tx1"/>
                    </a:gs>
                    <a:gs pos="70000">
                      <a:schemeClr val="tx1"/>
                    </a:gs>
                  </a:gsLst>
                  <a:lin ang="5400000" scaled="0"/>
                </a:gradFill>
                <a:cs typeface="Segoe UI"/>
              </a:rPr>
              <a:t>Invincible Apps with </a:t>
            </a:r>
            <a:r>
              <a:rPr lang="en-US" sz="4800" dirty="0" err="1">
                <a:gradFill>
                  <a:gsLst>
                    <a:gs pos="28775">
                      <a:schemeClr val="tx1"/>
                    </a:gs>
                    <a:gs pos="70000">
                      <a:schemeClr val="tx1"/>
                    </a:gs>
                  </a:gsLst>
                  <a:lin ang="5400000" scaled="0"/>
                </a:gradFill>
                <a:cs typeface="Segoe UI"/>
              </a:rPr>
              <a:t>Dapr</a:t>
            </a:r>
            <a:endParaRPr lang="en-US" sz="4800" dirty="0">
              <a:gradFill>
                <a:gsLst>
                  <a:gs pos="28775">
                    <a:schemeClr val="tx1"/>
                  </a:gs>
                  <a:gs pos="70000">
                    <a:schemeClr val="tx1"/>
                  </a:gs>
                </a:gsLst>
                <a:lin ang="5400000" scaled="0"/>
              </a:gradFill>
              <a:cs typeface="Segoe UI"/>
            </a:endParaRPr>
          </a:p>
        </p:txBody>
      </p:sp>
      <p:sp>
        <p:nvSpPr>
          <p:cNvPr id="7" name="Text Placeholder 6">
            <a:extLst>
              <a:ext uri="{FF2B5EF4-FFF2-40B4-BE49-F238E27FC236}">
                <a16:creationId xmlns:a16="http://schemas.microsoft.com/office/drawing/2014/main" id="{E5FD1683-E5F3-4FB1-9285-A999FEEB8922}"/>
              </a:ext>
            </a:extLst>
          </p:cNvPr>
          <p:cNvSpPr>
            <a:spLocks noGrp="1"/>
          </p:cNvSpPr>
          <p:nvPr>
            <p:ph type="body" sz="quarter" idx="12"/>
          </p:nvPr>
        </p:nvSpPr>
        <p:spPr>
          <a:xfrm>
            <a:off x="584200" y="3962400"/>
            <a:ext cx="9144000" cy="907941"/>
          </a:xfrm>
        </p:spPr>
        <p:txBody>
          <a:bodyPr/>
          <a:lstStyle/>
          <a:p>
            <a:pPr>
              <a:spcAft>
                <a:spcPts val="600"/>
              </a:spcAft>
            </a:pPr>
            <a:r>
              <a:rPr lang="en-US" dirty="0">
                <a:latin typeface="+mj-lt"/>
              </a:rPr>
              <a:t>Paul Yuknewicz</a:t>
            </a:r>
          </a:p>
          <a:p>
            <a:pPr>
              <a:spcAft>
                <a:spcPts val="600"/>
              </a:spcAft>
            </a:pPr>
            <a:r>
              <a:rPr lang="en-US" sz="1600" dirty="0">
                <a:gradFill>
                  <a:gsLst>
                    <a:gs pos="1250">
                      <a:srgbClr val="FFFFFF"/>
                    </a:gs>
                    <a:gs pos="100000">
                      <a:srgbClr val="FFFFFF"/>
                    </a:gs>
                  </a:gsLst>
                  <a:lin ang="5400000" scaled="0"/>
                </a:gradFill>
                <a:latin typeface="Segoe UI"/>
              </a:rPr>
              <a:t>Head of Product, Azure Serverless</a:t>
            </a:r>
            <a:br>
              <a:rPr lang="en-US" sz="1600" dirty="0">
                <a:gradFill>
                  <a:gsLst>
                    <a:gs pos="1250">
                      <a:srgbClr val="FFFFFF"/>
                    </a:gs>
                    <a:gs pos="100000">
                      <a:srgbClr val="FFFFFF"/>
                    </a:gs>
                  </a:gsLst>
                  <a:lin ang="5400000" scaled="0"/>
                </a:gradFill>
                <a:latin typeface="Segoe UI"/>
              </a:rPr>
            </a:br>
            <a:r>
              <a:rPr lang="en-US" sz="1600" dirty="0">
                <a:gradFill>
                  <a:gsLst>
                    <a:gs pos="1250">
                      <a:srgbClr val="FFFFFF"/>
                    </a:gs>
                    <a:gs pos="100000">
                      <a:srgbClr val="FFFFFF"/>
                    </a:gs>
                  </a:gsLst>
                  <a:lin ang="5400000" scaled="0"/>
                </a:gradFill>
                <a:latin typeface="Segoe UI"/>
              </a:rPr>
              <a:t>Microsoft Corporation</a:t>
            </a:r>
          </a:p>
        </p:txBody>
      </p:sp>
      <p:sp>
        <p:nvSpPr>
          <p:cNvPr id="4" name="Text Placeholder 1">
            <a:extLst>
              <a:ext uri="{FF2B5EF4-FFF2-40B4-BE49-F238E27FC236}">
                <a16:creationId xmlns:a16="http://schemas.microsoft.com/office/drawing/2014/main" id="{140A7675-4440-41BA-A566-CA51578F0C09}"/>
              </a:ext>
            </a:extLst>
          </p:cNvPr>
          <p:cNvSpPr txBox="1">
            <a:spLocks/>
          </p:cNvSpPr>
          <p:nvPr/>
        </p:nvSpPr>
        <p:spPr>
          <a:xfrm>
            <a:off x="857570" y="5202524"/>
            <a:ext cx="1355371" cy="338554"/>
          </a:xfrm>
          <a:prstGeom prst="rect">
            <a:avLst/>
          </a:prstGeom>
        </p:spPr>
        <p:txBody>
          <a:bodyPr wrap="non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@paulyuki99</a:t>
            </a:r>
          </a:p>
        </p:txBody>
      </p:sp>
      <p:pic>
        <p:nvPicPr>
          <p:cNvPr id="9" name="Twitter" descr="Twitter">
            <a:extLst>
              <a:ext uri="{FF2B5EF4-FFF2-40B4-BE49-F238E27FC236}">
                <a16:creationId xmlns:a16="http://schemas.microsoft.com/office/drawing/2014/main" id="{8FB98B1B-308C-4057-B919-EBC9764D07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614" y="5203523"/>
            <a:ext cx="336556" cy="336556"/>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70BBB5A3-44CC-3159-E879-1DD5E6B09F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1378" y="5236404"/>
            <a:ext cx="297873" cy="270794"/>
          </a:xfrm>
          <a:prstGeom prst="rect">
            <a:avLst/>
          </a:prstGeom>
        </p:spPr>
      </p:pic>
      <p:sp>
        <p:nvSpPr>
          <p:cNvPr id="6" name="Text Placeholder 1">
            <a:extLst>
              <a:ext uri="{FF2B5EF4-FFF2-40B4-BE49-F238E27FC236}">
                <a16:creationId xmlns:a16="http://schemas.microsoft.com/office/drawing/2014/main" id="{B4080AF2-059E-DD8F-3765-6FDF7FDA6573}"/>
              </a:ext>
            </a:extLst>
          </p:cNvPr>
          <p:cNvSpPr txBox="1">
            <a:spLocks/>
          </p:cNvSpPr>
          <p:nvPr/>
        </p:nvSpPr>
        <p:spPr>
          <a:xfrm>
            <a:off x="2509897" y="5202524"/>
            <a:ext cx="4087594" cy="338554"/>
          </a:xfrm>
          <a:prstGeom prst="rect">
            <a:avLst/>
          </a:prstGeom>
        </p:spPr>
        <p:txBody>
          <a:bodyPr wrap="non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linkedin.com/in/paul-yuknewicz-50a91125/</a:t>
            </a:r>
          </a:p>
        </p:txBody>
      </p:sp>
    </p:spTree>
    <p:extLst>
      <p:ext uri="{BB962C8B-B14F-4D97-AF65-F5344CB8AC3E}">
        <p14:creationId xmlns:p14="http://schemas.microsoft.com/office/powerpoint/2010/main" val="245060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196967-65B4-4448-9763-0AECF693EA82}"/>
              </a:ext>
            </a:extLst>
          </p:cNvPr>
          <p:cNvSpPr>
            <a:spLocks noGrp="1"/>
          </p:cNvSpPr>
          <p:nvPr>
            <p:ph type="title"/>
          </p:nvPr>
        </p:nvSpPr>
        <p:spPr>
          <a:xfrm>
            <a:off x="588263" y="2979539"/>
            <a:ext cx="4167887" cy="553998"/>
          </a:xfrm>
        </p:spPr>
        <p:txBody>
          <a:bodyPr/>
          <a:lstStyle/>
          <a:p>
            <a:r>
              <a:rPr lang="en-US" dirty="0"/>
              <a:t>DEMO</a:t>
            </a:r>
          </a:p>
        </p:txBody>
      </p:sp>
      <p:sp>
        <p:nvSpPr>
          <p:cNvPr id="5" name="Text Placeholder 4">
            <a:extLst>
              <a:ext uri="{FF2B5EF4-FFF2-40B4-BE49-F238E27FC236}">
                <a16:creationId xmlns:a16="http://schemas.microsoft.com/office/drawing/2014/main" id="{09E78E04-557A-FD48-2427-7C7910F96656}"/>
              </a:ext>
            </a:extLst>
          </p:cNvPr>
          <p:cNvSpPr>
            <a:spLocks noGrp="1"/>
          </p:cNvSpPr>
          <p:nvPr>
            <p:ph type="body" sz="quarter" idx="12"/>
          </p:nvPr>
        </p:nvSpPr>
        <p:spPr/>
        <p:txBody>
          <a:bodyPr/>
          <a:lstStyle/>
          <a:p>
            <a:r>
              <a:rPr lang="en-US" dirty="0"/>
              <a:t>Lap around </a:t>
            </a:r>
            <a:r>
              <a:rPr lang="en-US" dirty="0" err="1"/>
              <a:t>Dapr</a:t>
            </a:r>
            <a:endParaRPr lang="en-US" dirty="0"/>
          </a:p>
        </p:txBody>
      </p:sp>
    </p:spTree>
    <p:extLst>
      <p:ext uri="{BB962C8B-B14F-4D97-AF65-F5344CB8AC3E}">
        <p14:creationId xmlns:p14="http://schemas.microsoft.com/office/powerpoint/2010/main" val="243525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428C-4DC8-73EF-2869-CF682F82BE88}"/>
              </a:ext>
            </a:extLst>
          </p:cNvPr>
          <p:cNvSpPr>
            <a:spLocks noGrp="1"/>
          </p:cNvSpPr>
          <p:nvPr>
            <p:ph type="title"/>
          </p:nvPr>
        </p:nvSpPr>
        <p:spPr/>
        <p:txBody>
          <a:bodyPr/>
          <a:lstStyle/>
          <a:p>
            <a:r>
              <a:rPr lang="en-US"/>
              <a:t>Dapr Resiliency</a:t>
            </a:r>
          </a:p>
        </p:txBody>
      </p:sp>
      <p:sp>
        <p:nvSpPr>
          <p:cNvPr id="3" name="Text Placeholder 2">
            <a:extLst>
              <a:ext uri="{FF2B5EF4-FFF2-40B4-BE49-F238E27FC236}">
                <a16:creationId xmlns:a16="http://schemas.microsoft.com/office/drawing/2014/main" id="{EFEFE47A-FD75-F703-8E3E-B708B57B5DDC}"/>
              </a:ext>
            </a:extLst>
          </p:cNvPr>
          <p:cNvSpPr>
            <a:spLocks noGrp="1"/>
          </p:cNvSpPr>
          <p:nvPr>
            <p:ph type="body" sz="quarter" idx="11"/>
          </p:nvPr>
        </p:nvSpPr>
        <p:spPr>
          <a:xfrm>
            <a:off x="480392" y="3905942"/>
            <a:ext cx="4103719" cy="1071562"/>
          </a:xfrm>
        </p:spPr>
        <p:txBody>
          <a:bodyPr/>
          <a:lstStyle/>
          <a:p>
            <a:r>
              <a:rPr lang="en-US"/>
              <a:t>with Azure Load Test and Chaos Studio</a:t>
            </a:r>
          </a:p>
        </p:txBody>
      </p:sp>
    </p:spTree>
    <p:extLst>
      <p:ext uri="{BB962C8B-B14F-4D97-AF65-F5344CB8AC3E}">
        <p14:creationId xmlns:p14="http://schemas.microsoft.com/office/powerpoint/2010/main" val="389730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descr="Microservice application using many Dapr building blocks. Each Dapr API call is wrapped in a resiliency policy">
            <a:extLst>
              <a:ext uri="{FF2B5EF4-FFF2-40B4-BE49-F238E27FC236}">
                <a16:creationId xmlns:a16="http://schemas.microsoft.com/office/drawing/2014/main" id="{BCEBE86E-F896-4B46-8D7C-BB0BBC3442D1}"/>
              </a:ext>
            </a:extLst>
          </p:cNvPr>
          <p:cNvSpPr>
            <a:spLocks noGrp="1"/>
          </p:cNvSpPr>
          <p:nvPr>
            <p:ph type="title" idx="4294967295"/>
          </p:nvPr>
        </p:nvSpPr>
        <p:spPr>
          <a:xfrm>
            <a:off x="0" y="-650446"/>
            <a:ext cx="11277600" cy="567566"/>
          </a:xfrm>
        </p:spPr>
        <p:txBody>
          <a:bodyPr/>
          <a:lstStyle/>
          <a:p>
            <a:r>
              <a:rPr lang="en-US"/>
              <a:t>Placeholder</a:t>
            </a:r>
            <a:r>
              <a:rPr lang="en-US" baseline="0"/>
              <a:t> for Image Content</a:t>
            </a:r>
            <a:endParaRPr lang="en-US"/>
          </a:p>
        </p:txBody>
      </p:sp>
      <p:grpSp>
        <p:nvGrpSpPr>
          <p:cNvPr id="5" name="Group 4" descr="Microservice application using many Dapr building blocks. Each Dapr API call is wrapped in a resiliency policy">
            <a:extLst>
              <a:ext uri="{FF2B5EF4-FFF2-40B4-BE49-F238E27FC236}">
                <a16:creationId xmlns:a16="http://schemas.microsoft.com/office/drawing/2014/main" id="{5D62C900-4D6C-6D4B-8214-924048C0FB0A}"/>
              </a:ext>
            </a:extLst>
          </p:cNvPr>
          <p:cNvGrpSpPr/>
          <p:nvPr/>
        </p:nvGrpSpPr>
        <p:grpSpPr>
          <a:xfrm>
            <a:off x="1444428" y="783755"/>
            <a:ext cx="1910689" cy="850842"/>
            <a:chOff x="266700" y="1843406"/>
            <a:chExt cx="1910689" cy="850842"/>
          </a:xfrm>
          <a:effectLst>
            <a:outerShdw blurRad="63500" sx="102000" sy="102000" algn="ctr" rotWithShape="0">
              <a:prstClr val="black">
                <a:alpha val="40000"/>
              </a:prstClr>
            </a:outerShdw>
          </a:effectLst>
        </p:grpSpPr>
        <p:sp>
          <p:nvSpPr>
            <p:cNvPr id="6" name="Rectangle: Rounded Corners 147">
              <a:extLst>
                <a:ext uri="{FF2B5EF4-FFF2-40B4-BE49-F238E27FC236}">
                  <a16:creationId xmlns:a16="http://schemas.microsoft.com/office/drawing/2014/main" id="{2913EF48-1022-9947-997C-3F78A28E2EEA}"/>
                </a:ext>
              </a:extLst>
            </p:cNvPr>
            <p:cNvSpPr/>
            <p:nvPr/>
          </p:nvSpPr>
          <p:spPr bwMode="auto">
            <a:xfrm>
              <a:off x="266700" y="1843406"/>
              <a:ext cx="1910689" cy="850842"/>
            </a:xfrm>
            <a:prstGeom prst="roundRect">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 name="TextBox 42">
              <a:extLst>
                <a:ext uri="{FF2B5EF4-FFF2-40B4-BE49-F238E27FC236}">
                  <a16:creationId xmlns:a16="http://schemas.microsoft.com/office/drawing/2014/main" id="{584DEF59-3E3C-A742-A837-3C941B65167A}"/>
                </a:ext>
              </a:extLst>
            </p:cNvPr>
            <p:cNvSpPr txBox="1"/>
            <p:nvPr/>
          </p:nvSpPr>
          <p:spPr>
            <a:xfrm>
              <a:off x="266700" y="1940053"/>
              <a:ext cx="1910689"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State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Management</a:t>
              </a:r>
            </a:p>
          </p:txBody>
        </p:sp>
      </p:grpSp>
      <p:sp>
        <p:nvSpPr>
          <p:cNvPr id="9" name="Rectangle: Rounded Corners 81" descr="Microservice application using many Dapr building blocks. Each Dapr API call is wrapped in a resiliency policy">
            <a:extLst>
              <a:ext uri="{FF2B5EF4-FFF2-40B4-BE49-F238E27FC236}">
                <a16:creationId xmlns:a16="http://schemas.microsoft.com/office/drawing/2014/main" id="{19644002-DE81-A242-9598-9DE2853860F0}"/>
              </a:ext>
            </a:extLst>
          </p:cNvPr>
          <p:cNvSpPr/>
          <p:nvPr/>
        </p:nvSpPr>
        <p:spPr bwMode="auto">
          <a:xfrm>
            <a:off x="2565705" y="1714510"/>
            <a:ext cx="6826243" cy="4001997"/>
          </a:xfrm>
          <a:prstGeom prst="roundRect">
            <a:avLst/>
          </a:prstGeom>
          <a:solidFill>
            <a:srgbClr val="F6F9FE"/>
          </a:solidFill>
          <a:ln w="19050">
            <a:solidFill>
              <a:srgbClr val="20219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10" name="Graphic 29" descr="Microservice application using many Dapr building blocks. Each Dapr API call is wrapped in a resiliency policy">
            <a:extLst>
              <a:ext uri="{FF2B5EF4-FFF2-40B4-BE49-F238E27FC236}">
                <a16:creationId xmlns:a16="http://schemas.microsoft.com/office/drawing/2014/main" id="{1569A451-65EB-E44F-B75B-8693B32AD2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0646" y="4360692"/>
            <a:ext cx="922407" cy="1051461"/>
          </a:xfrm>
          <a:prstGeom prst="rect">
            <a:avLst/>
          </a:prstGeom>
        </p:spPr>
      </p:pic>
      <p:sp>
        <p:nvSpPr>
          <p:cNvPr id="11" name="TextBox 64" descr="Microservice application using many Dapr building blocks. Each Dapr API call is wrapped in a resiliency policy">
            <a:extLst>
              <a:ext uri="{FF2B5EF4-FFF2-40B4-BE49-F238E27FC236}">
                <a16:creationId xmlns:a16="http://schemas.microsoft.com/office/drawing/2014/main" id="{5B07498B-A6E5-AB4C-9FA4-5388A7091341}"/>
              </a:ext>
            </a:extLst>
          </p:cNvPr>
          <p:cNvSpPr txBox="1"/>
          <p:nvPr/>
        </p:nvSpPr>
        <p:spPr>
          <a:xfrm>
            <a:off x="4338658" y="2838560"/>
            <a:ext cx="564603" cy="49244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UI"/>
                <a:ea typeface="+mn-ea"/>
                <a:cs typeface="+mn-cs"/>
              </a:rPr>
              <a:t>v2</a:t>
            </a:r>
          </a:p>
        </p:txBody>
      </p:sp>
      <p:pic>
        <p:nvPicPr>
          <p:cNvPr id="12" name="Graphic 68" descr="Microservice application using many Dapr building blocks. Each Dapr API call is wrapped in a resiliency policy">
            <a:extLst>
              <a:ext uri="{FF2B5EF4-FFF2-40B4-BE49-F238E27FC236}">
                <a16:creationId xmlns:a16="http://schemas.microsoft.com/office/drawing/2014/main" id="{F29B57E6-21A5-7448-A776-730BE9797B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74008" y="2528811"/>
            <a:ext cx="922407" cy="1051461"/>
          </a:xfrm>
          <a:prstGeom prst="rect">
            <a:avLst/>
          </a:prstGeom>
        </p:spPr>
      </p:pic>
      <p:cxnSp>
        <p:nvCxnSpPr>
          <p:cNvPr id="13" name="Straight Arrow Connector 12" descr="Microservice application using many Dapr building blocks. Each Dapr API call is wrapped in a resiliency policy">
            <a:extLst>
              <a:ext uri="{FF2B5EF4-FFF2-40B4-BE49-F238E27FC236}">
                <a16:creationId xmlns:a16="http://schemas.microsoft.com/office/drawing/2014/main" id="{5F3390A9-7554-344E-8A8A-593053564B6C}"/>
              </a:ext>
            </a:extLst>
          </p:cNvPr>
          <p:cNvCxnSpPr>
            <a:cxnSpLocks/>
          </p:cNvCxnSpPr>
          <p:nvPr/>
        </p:nvCxnSpPr>
        <p:spPr>
          <a:xfrm>
            <a:off x="5103053" y="3159572"/>
            <a:ext cx="825557" cy="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Graphic 46" descr="Microservice application using many Dapr building blocks. Each Dapr API call is wrapped in a resiliency policy">
            <a:extLst>
              <a:ext uri="{FF2B5EF4-FFF2-40B4-BE49-F238E27FC236}">
                <a16:creationId xmlns:a16="http://schemas.microsoft.com/office/drawing/2014/main" id="{413563B5-C453-D549-85A1-D8F40AD6B6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2958" y="2515240"/>
            <a:ext cx="922407" cy="1051461"/>
          </a:xfrm>
          <a:prstGeom prst="rect">
            <a:avLst/>
          </a:prstGeom>
        </p:spPr>
      </p:pic>
      <p:pic>
        <p:nvPicPr>
          <p:cNvPr id="15" name="Graphic 50" descr="Microservice application using many Dapr building blocks. Each Dapr API call is wrapped in a resiliency policy">
            <a:extLst>
              <a:ext uri="{FF2B5EF4-FFF2-40B4-BE49-F238E27FC236}">
                <a16:creationId xmlns:a16="http://schemas.microsoft.com/office/drawing/2014/main" id="{D269B91A-4AE9-744C-AAEF-155CBC8B21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2957" y="3876451"/>
            <a:ext cx="922407" cy="1051461"/>
          </a:xfrm>
          <a:prstGeom prst="rect">
            <a:avLst/>
          </a:prstGeom>
        </p:spPr>
      </p:pic>
      <p:cxnSp>
        <p:nvCxnSpPr>
          <p:cNvPr id="16" name="Connector: Elbow 6" descr="Microservice application using many Dapr building blocks. Each Dapr API call is wrapped in a resiliency policy">
            <a:extLst>
              <a:ext uri="{FF2B5EF4-FFF2-40B4-BE49-F238E27FC236}">
                <a16:creationId xmlns:a16="http://schemas.microsoft.com/office/drawing/2014/main" id="{40C754D5-507E-F14A-BDA7-BB23A3E18519}"/>
              </a:ext>
            </a:extLst>
          </p:cNvPr>
          <p:cNvCxnSpPr>
            <a:cxnSpLocks/>
            <a:endCxn id="15" idx="1"/>
          </p:cNvCxnSpPr>
          <p:nvPr/>
        </p:nvCxnSpPr>
        <p:spPr>
          <a:xfrm rot="16200000" flipH="1">
            <a:off x="7231564" y="3580788"/>
            <a:ext cx="1161125" cy="481662"/>
          </a:xfrm>
          <a:prstGeom prst="bentConnector2">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onnector: Elbow 9" descr="Microservice application using many Dapr building blocks. Each Dapr API call is wrapped in a resiliency policy">
            <a:extLst>
              <a:ext uri="{FF2B5EF4-FFF2-40B4-BE49-F238E27FC236}">
                <a16:creationId xmlns:a16="http://schemas.microsoft.com/office/drawing/2014/main" id="{6CD61EBE-042D-0C4F-B6B3-B2FC0DF8CEC0}"/>
              </a:ext>
            </a:extLst>
          </p:cNvPr>
          <p:cNvCxnSpPr>
            <a:cxnSpLocks/>
          </p:cNvCxnSpPr>
          <p:nvPr/>
        </p:nvCxnSpPr>
        <p:spPr>
          <a:xfrm flipV="1">
            <a:off x="7089636" y="3040971"/>
            <a:ext cx="956837" cy="200086"/>
          </a:xfrm>
          <a:prstGeom prst="bentConnector3">
            <a:avLst>
              <a:gd name="adj1" fmla="val 50000"/>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 name="Graphic 33" descr="Microservice application using many Dapr building blocks. Each Dapr API call is wrapped in a resiliency policy">
            <a:extLst>
              <a:ext uri="{FF2B5EF4-FFF2-40B4-BE49-F238E27FC236}">
                <a16:creationId xmlns:a16="http://schemas.microsoft.com/office/drawing/2014/main" id="{3586C484-FC4A-2D4E-9554-9EEEB1CE12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4072" y="2376007"/>
            <a:ext cx="608226" cy="844163"/>
          </a:xfrm>
          <a:prstGeom prst="rect">
            <a:avLst/>
          </a:prstGeom>
          <a:effectLst>
            <a:outerShdw blurRad="50800" dist="38100" dir="2700000" algn="tl" rotWithShape="0">
              <a:prstClr val="black">
                <a:alpha val="40000"/>
              </a:prstClr>
            </a:outerShdw>
          </a:effectLst>
        </p:spPr>
      </p:pic>
      <p:pic>
        <p:nvPicPr>
          <p:cNvPr id="19" name="Graphic 10" descr="Microservice application using many Dapr building blocks. Each Dapr API call is wrapped in a resiliency policy">
            <a:extLst>
              <a:ext uri="{FF2B5EF4-FFF2-40B4-BE49-F238E27FC236}">
                <a16:creationId xmlns:a16="http://schemas.microsoft.com/office/drawing/2014/main" id="{7F4D5538-9E0F-F445-A089-795D46A81E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17171" y="3168478"/>
            <a:ext cx="589243" cy="687742"/>
          </a:xfrm>
          <a:prstGeom prst="rect">
            <a:avLst/>
          </a:prstGeom>
          <a:effectLst>
            <a:outerShdw blurRad="63500" sx="102000" sy="102000" algn="ctr" rotWithShape="0">
              <a:prstClr val="black">
                <a:alpha val="40000"/>
              </a:prstClr>
            </a:outerShdw>
          </a:effectLst>
        </p:spPr>
      </p:pic>
      <p:pic>
        <p:nvPicPr>
          <p:cNvPr id="20" name="Graphic 52" descr="Microservice application using many Dapr building blocks. Each Dapr API call is wrapped in a resiliency policy">
            <a:extLst>
              <a:ext uri="{FF2B5EF4-FFF2-40B4-BE49-F238E27FC236}">
                <a16:creationId xmlns:a16="http://schemas.microsoft.com/office/drawing/2014/main" id="{1EE1D8EE-A4CE-504F-B211-D5EEDC6685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20811" y="4561314"/>
            <a:ext cx="756513" cy="901274"/>
          </a:xfrm>
          <a:prstGeom prst="rect">
            <a:avLst/>
          </a:prstGeom>
        </p:spPr>
      </p:pic>
      <p:pic>
        <p:nvPicPr>
          <p:cNvPr id="21" name="Graphic 13" descr="Microservice application using many Dapr building blocks. Each Dapr API call is wrapped in a resiliency policy">
            <a:extLst>
              <a:ext uri="{FF2B5EF4-FFF2-40B4-BE49-F238E27FC236}">
                <a16:creationId xmlns:a16="http://schemas.microsoft.com/office/drawing/2014/main" id="{2760742D-89C5-FE4B-AB72-729A0F3311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69823" y="4463876"/>
            <a:ext cx="589243" cy="687742"/>
          </a:xfrm>
          <a:prstGeom prst="rect">
            <a:avLst/>
          </a:prstGeom>
          <a:effectLst>
            <a:outerShdw blurRad="63500" sx="102000" sy="102000" algn="ctr" rotWithShape="0">
              <a:prstClr val="black">
                <a:alpha val="40000"/>
              </a:prstClr>
            </a:outerShdw>
          </a:effectLst>
        </p:spPr>
      </p:pic>
      <p:pic>
        <p:nvPicPr>
          <p:cNvPr id="22" name="Graphic 1" descr="Microservice application using many Dapr building blocks. Each Dapr API call is wrapped in a resiliency policy">
            <a:extLst>
              <a:ext uri="{FF2B5EF4-FFF2-40B4-BE49-F238E27FC236}">
                <a16:creationId xmlns:a16="http://schemas.microsoft.com/office/drawing/2014/main" id="{6E1A7D42-1F96-A94A-8164-2C2EFF66CA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69823" y="3160604"/>
            <a:ext cx="589243" cy="687742"/>
          </a:xfrm>
          <a:prstGeom prst="rect">
            <a:avLst/>
          </a:prstGeom>
          <a:effectLst>
            <a:outerShdw blurRad="63500" sx="102000" sy="102000" algn="ctr" rotWithShape="0">
              <a:prstClr val="black">
                <a:alpha val="40000"/>
              </a:prstClr>
            </a:outerShdw>
          </a:effectLst>
        </p:spPr>
      </p:pic>
      <p:pic>
        <p:nvPicPr>
          <p:cNvPr id="23" name="Graphic 4" descr="Microservice application using many Dapr building blocks. Each Dapr API call is wrapped in a resiliency policy">
            <a:extLst>
              <a:ext uri="{FF2B5EF4-FFF2-40B4-BE49-F238E27FC236}">
                <a16:creationId xmlns:a16="http://schemas.microsoft.com/office/drawing/2014/main" id="{060E6506-E235-244F-9705-40C5B83532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30952" y="2882362"/>
            <a:ext cx="983067" cy="499940"/>
          </a:xfrm>
          <a:prstGeom prst="rect">
            <a:avLst/>
          </a:prstGeom>
          <a:scene3d>
            <a:camera prst="orthographicFront">
              <a:rot lat="0" lon="21599987" rev="0"/>
            </a:camera>
            <a:lightRig rig="threePt" dir="t"/>
          </a:scene3d>
          <a:sp3d z="95250"/>
        </p:spPr>
      </p:pic>
      <p:pic>
        <p:nvPicPr>
          <p:cNvPr id="24" name="Graphic 58" descr="Microservice application using many Dapr building blocks. Each Dapr API call is wrapped in a resiliency policy">
            <a:extLst>
              <a:ext uri="{FF2B5EF4-FFF2-40B4-BE49-F238E27FC236}">
                <a16:creationId xmlns:a16="http://schemas.microsoft.com/office/drawing/2014/main" id="{9161A44C-2FAF-EF44-9E04-129F448220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73006" y="4963878"/>
            <a:ext cx="589243" cy="687742"/>
          </a:xfrm>
          <a:prstGeom prst="rect">
            <a:avLst/>
          </a:prstGeom>
          <a:effectLst>
            <a:outerShdw blurRad="63500" sx="102000" sy="102000" algn="ctr" rotWithShape="0">
              <a:prstClr val="black">
                <a:alpha val="40000"/>
              </a:prstClr>
            </a:outerShdw>
          </a:effectLst>
        </p:spPr>
      </p:pic>
      <p:grpSp>
        <p:nvGrpSpPr>
          <p:cNvPr id="25" name="Group 24" descr="Microservice application using many Dapr building blocks. Each Dapr API call is wrapped in a resiliency policy">
            <a:extLst>
              <a:ext uri="{FF2B5EF4-FFF2-40B4-BE49-F238E27FC236}">
                <a16:creationId xmlns:a16="http://schemas.microsoft.com/office/drawing/2014/main" id="{AC14D55D-F085-914D-98B3-E7D845CDAE18}"/>
              </a:ext>
            </a:extLst>
          </p:cNvPr>
          <p:cNvGrpSpPr/>
          <p:nvPr/>
        </p:nvGrpSpPr>
        <p:grpSpPr>
          <a:xfrm>
            <a:off x="8052957" y="610202"/>
            <a:ext cx="1910689" cy="850842"/>
            <a:chOff x="6710382" y="352798"/>
            <a:chExt cx="1910689" cy="850842"/>
          </a:xfrm>
        </p:grpSpPr>
        <p:sp>
          <p:nvSpPr>
            <p:cNvPr id="26" name="Rectangle: Rounded Corners 154">
              <a:extLst>
                <a:ext uri="{FF2B5EF4-FFF2-40B4-BE49-F238E27FC236}">
                  <a16:creationId xmlns:a16="http://schemas.microsoft.com/office/drawing/2014/main" id="{6804CC2D-B407-B645-A10E-6E1D5B78A910}"/>
                </a:ext>
              </a:extLst>
            </p:cNvPr>
            <p:cNvSpPr/>
            <p:nvPr/>
          </p:nvSpPr>
          <p:spPr bwMode="auto">
            <a:xfrm>
              <a:off x="6904175" y="352798"/>
              <a:ext cx="1575567" cy="850842"/>
            </a:xfrm>
            <a:prstGeom prst="roundRect">
              <a:avLst/>
            </a:prstGeom>
            <a:solidFill>
              <a:srgbClr val="20219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7" name="TextBox 5">
              <a:extLst>
                <a:ext uri="{FF2B5EF4-FFF2-40B4-BE49-F238E27FC236}">
                  <a16:creationId xmlns:a16="http://schemas.microsoft.com/office/drawing/2014/main" id="{8CDF41A1-285C-984B-AA92-183ECAE68ACE}"/>
                </a:ext>
              </a:extLst>
            </p:cNvPr>
            <p:cNvSpPr txBox="1"/>
            <p:nvPr/>
          </p:nvSpPr>
          <p:spPr>
            <a:xfrm>
              <a:off x="6710382" y="445936"/>
              <a:ext cx="1910689"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Publish &amp; Subscribe</a:t>
              </a:r>
            </a:p>
          </p:txBody>
        </p:sp>
      </p:grpSp>
      <p:grpSp>
        <p:nvGrpSpPr>
          <p:cNvPr id="28" name="Group 27" descr="Microservice application using many Dapr building blocks. Each Dapr API call is wrapped in a resiliency policy">
            <a:extLst>
              <a:ext uri="{FF2B5EF4-FFF2-40B4-BE49-F238E27FC236}">
                <a16:creationId xmlns:a16="http://schemas.microsoft.com/office/drawing/2014/main" id="{900C5B64-3BC6-7D48-8723-2C61E1883B6E}"/>
              </a:ext>
            </a:extLst>
          </p:cNvPr>
          <p:cNvGrpSpPr/>
          <p:nvPr/>
        </p:nvGrpSpPr>
        <p:grpSpPr>
          <a:xfrm>
            <a:off x="6393578" y="5932003"/>
            <a:ext cx="1944356" cy="850842"/>
            <a:chOff x="5242551" y="5917273"/>
            <a:chExt cx="1944356" cy="850842"/>
          </a:xfrm>
        </p:grpSpPr>
        <p:sp>
          <p:nvSpPr>
            <p:cNvPr id="29" name="Rectangle: Rounded Corners 158">
              <a:extLst>
                <a:ext uri="{FF2B5EF4-FFF2-40B4-BE49-F238E27FC236}">
                  <a16:creationId xmlns:a16="http://schemas.microsoft.com/office/drawing/2014/main" id="{B92D2776-174E-FE42-910C-3F61ED908625}"/>
                </a:ext>
              </a:extLst>
            </p:cNvPr>
            <p:cNvSpPr/>
            <p:nvPr/>
          </p:nvSpPr>
          <p:spPr bwMode="auto">
            <a:xfrm>
              <a:off x="5242551" y="5917273"/>
              <a:ext cx="1944356" cy="850842"/>
            </a:xfrm>
            <a:prstGeom prst="roundRect">
              <a:avLst/>
            </a:prstGeom>
            <a:solidFill>
              <a:srgbClr val="20219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0" name="TextBox 18">
              <a:extLst>
                <a:ext uri="{FF2B5EF4-FFF2-40B4-BE49-F238E27FC236}">
                  <a16:creationId xmlns:a16="http://schemas.microsoft.com/office/drawing/2014/main" id="{49B444E1-D5F7-B44D-9C6D-18E1E575D433}"/>
                </a:ext>
              </a:extLst>
            </p:cNvPr>
            <p:cNvSpPr txBox="1"/>
            <p:nvPr/>
          </p:nvSpPr>
          <p:spPr>
            <a:xfrm>
              <a:off x="5276218" y="5992855"/>
              <a:ext cx="1910689"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Secret Management</a:t>
              </a:r>
            </a:p>
          </p:txBody>
        </p:sp>
      </p:grpSp>
      <p:grpSp>
        <p:nvGrpSpPr>
          <p:cNvPr id="31" name="Group 30" descr="Microservice application using many Dapr building blocks. Each Dapr API call is wrapped in a resiliency policy">
            <a:extLst>
              <a:ext uri="{FF2B5EF4-FFF2-40B4-BE49-F238E27FC236}">
                <a16:creationId xmlns:a16="http://schemas.microsoft.com/office/drawing/2014/main" id="{3D77C5C8-0BAD-0749-ADF2-306599AC1AF9}"/>
              </a:ext>
            </a:extLst>
          </p:cNvPr>
          <p:cNvGrpSpPr/>
          <p:nvPr/>
        </p:nvGrpSpPr>
        <p:grpSpPr>
          <a:xfrm>
            <a:off x="5133408" y="555424"/>
            <a:ext cx="1910689" cy="850842"/>
            <a:chOff x="2349943" y="154588"/>
            <a:chExt cx="1910689" cy="850842"/>
          </a:xfrm>
          <a:effectLst>
            <a:outerShdw blurRad="63500" sx="102000" sy="102000" algn="ctr" rotWithShape="0">
              <a:prstClr val="black">
                <a:alpha val="40000"/>
              </a:prstClr>
            </a:outerShdw>
          </a:effectLst>
        </p:grpSpPr>
        <p:sp>
          <p:nvSpPr>
            <p:cNvPr id="32" name="Rectangle: Rounded Corners 149">
              <a:extLst>
                <a:ext uri="{FF2B5EF4-FFF2-40B4-BE49-F238E27FC236}">
                  <a16:creationId xmlns:a16="http://schemas.microsoft.com/office/drawing/2014/main" id="{09624960-1D94-5E4E-AB5C-B89091A8EC03}"/>
                </a:ext>
              </a:extLst>
            </p:cNvPr>
            <p:cNvSpPr/>
            <p:nvPr/>
          </p:nvSpPr>
          <p:spPr bwMode="auto">
            <a:xfrm>
              <a:off x="2517503" y="154588"/>
              <a:ext cx="1575567" cy="850842"/>
            </a:xfrm>
            <a:prstGeom prst="roundRect">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3" name="TextBox 26">
              <a:extLst>
                <a:ext uri="{FF2B5EF4-FFF2-40B4-BE49-F238E27FC236}">
                  <a16:creationId xmlns:a16="http://schemas.microsoft.com/office/drawing/2014/main" id="{7EAA1866-8F8B-C047-B5A9-E52442C21C2C}"/>
                </a:ext>
              </a:extLst>
            </p:cNvPr>
            <p:cNvSpPr txBox="1"/>
            <p:nvPr/>
          </p:nvSpPr>
          <p:spPr>
            <a:xfrm>
              <a:off x="2349943" y="249591"/>
              <a:ext cx="1910689"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Input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Binding</a:t>
              </a:r>
            </a:p>
          </p:txBody>
        </p:sp>
      </p:grpSp>
      <p:grpSp>
        <p:nvGrpSpPr>
          <p:cNvPr id="2" name="Group 1" descr="Microservice application using many Dapr building blocks. Each Dapr API call is wrapped in a resiliency policy">
            <a:extLst>
              <a:ext uri="{FF2B5EF4-FFF2-40B4-BE49-F238E27FC236}">
                <a16:creationId xmlns:a16="http://schemas.microsoft.com/office/drawing/2014/main" id="{18F61703-DB25-DB47-B6B0-92FFE647EEEC}"/>
              </a:ext>
            </a:extLst>
          </p:cNvPr>
          <p:cNvGrpSpPr/>
          <p:nvPr/>
        </p:nvGrpSpPr>
        <p:grpSpPr>
          <a:xfrm>
            <a:off x="9619776" y="2734151"/>
            <a:ext cx="1910689" cy="850842"/>
            <a:chOff x="10233925" y="2727327"/>
            <a:chExt cx="1910689" cy="850842"/>
          </a:xfrm>
        </p:grpSpPr>
        <p:sp>
          <p:nvSpPr>
            <p:cNvPr id="8" name="Rectangle: Rounded Corners 160">
              <a:extLst>
                <a:ext uri="{FF2B5EF4-FFF2-40B4-BE49-F238E27FC236}">
                  <a16:creationId xmlns:a16="http://schemas.microsoft.com/office/drawing/2014/main" id="{00ADFEE0-7FE3-AD4B-8D37-4EB6DD9B2A62}"/>
                </a:ext>
              </a:extLst>
            </p:cNvPr>
            <p:cNvSpPr/>
            <p:nvPr/>
          </p:nvSpPr>
          <p:spPr bwMode="auto">
            <a:xfrm>
              <a:off x="10590559" y="2727327"/>
              <a:ext cx="1249057" cy="850842"/>
            </a:xfrm>
            <a:prstGeom prst="roundRect">
              <a:avLst/>
            </a:prstGeom>
            <a:solidFill>
              <a:srgbClr val="20219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4" name="TextBox 27">
              <a:extLst>
                <a:ext uri="{FF2B5EF4-FFF2-40B4-BE49-F238E27FC236}">
                  <a16:creationId xmlns:a16="http://schemas.microsoft.com/office/drawing/2014/main" id="{DD81BEC9-D862-0F45-9D65-EB680C796E5A}"/>
                </a:ext>
              </a:extLst>
            </p:cNvPr>
            <p:cNvSpPr txBox="1"/>
            <p:nvPr/>
          </p:nvSpPr>
          <p:spPr>
            <a:xfrm>
              <a:off x="10233925" y="2866030"/>
              <a:ext cx="1910689"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Output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Binding</a:t>
              </a:r>
            </a:p>
          </p:txBody>
        </p:sp>
      </p:grpSp>
      <p:grpSp>
        <p:nvGrpSpPr>
          <p:cNvPr id="35" name="Group 34" descr="Microservice application using many Dapr building blocks. Each Dapr API call is wrapped in a resiliency policy">
            <a:extLst>
              <a:ext uri="{FF2B5EF4-FFF2-40B4-BE49-F238E27FC236}">
                <a16:creationId xmlns:a16="http://schemas.microsoft.com/office/drawing/2014/main" id="{87B47515-3064-B247-BA54-899EF659EEEB}"/>
              </a:ext>
            </a:extLst>
          </p:cNvPr>
          <p:cNvGrpSpPr/>
          <p:nvPr/>
        </p:nvGrpSpPr>
        <p:grpSpPr>
          <a:xfrm>
            <a:off x="1973302" y="5820065"/>
            <a:ext cx="1910689" cy="850842"/>
            <a:chOff x="667039" y="4677551"/>
            <a:chExt cx="1910689" cy="850842"/>
          </a:xfrm>
        </p:grpSpPr>
        <p:sp>
          <p:nvSpPr>
            <p:cNvPr id="36" name="Rectangle: Rounded Corners 152">
              <a:extLst>
                <a:ext uri="{FF2B5EF4-FFF2-40B4-BE49-F238E27FC236}">
                  <a16:creationId xmlns:a16="http://schemas.microsoft.com/office/drawing/2014/main" id="{66838FDE-8928-6C46-936A-2C6E0D9492A4}"/>
                </a:ext>
              </a:extLst>
            </p:cNvPr>
            <p:cNvSpPr/>
            <p:nvPr/>
          </p:nvSpPr>
          <p:spPr bwMode="auto">
            <a:xfrm>
              <a:off x="841247" y="4677551"/>
              <a:ext cx="1575567" cy="850842"/>
            </a:xfrm>
            <a:prstGeom prst="roundRect">
              <a:avLst/>
            </a:prstGeom>
            <a:solidFill>
              <a:srgbClr val="20219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7" name="TextBox 35">
              <a:extLst>
                <a:ext uri="{FF2B5EF4-FFF2-40B4-BE49-F238E27FC236}">
                  <a16:creationId xmlns:a16="http://schemas.microsoft.com/office/drawing/2014/main" id="{A497172B-48E9-774C-9FC0-8733AC2CE743}"/>
                </a:ext>
              </a:extLst>
            </p:cNvPr>
            <p:cNvSpPr txBox="1"/>
            <p:nvPr/>
          </p:nvSpPr>
          <p:spPr>
            <a:xfrm>
              <a:off x="667039" y="4764407"/>
              <a:ext cx="1910689"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bg1"/>
                  </a:solidFill>
                  <a:latin typeface="Segoe UI Semibold"/>
                </a:rPr>
                <a:t>Invocation</a:t>
              </a:r>
              <a:endParaRPr kumimoji="0" lang="en-US" sz="2000" b="0" i="0" u="none" strike="noStrike" kern="1200" cap="none" spc="0" normalizeH="0" baseline="0" noProof="0">
                <a:ln>
                  <a:noFill/>
                </a:ln>
                <a:solidFill>
                  <a:schemeClr val="bg1"/>
                </a:solidFill>
                <a:effectLst/>
                <a:uLnTx/>
                <a:uFillTx/>
                <a:latin typeface="Segoe UI Semibold"/>
                <a:ea typeface="+mn-ea"/>
                <a:cs typeface="+mn-cs"/>
              </a:endParaRPr>
            </a:p>
          </p:txBody>
        </p:sp>
      </p:grpSp>
      <p:cxnSp>
        <p:nvCxnSpPr>
          <p:cNvPr id="38" name="Straight Arrow Connector 37" descr="Microservice application using many Dapr building blocks. Each Dapr API call is wrapped in a resiliency policy">
            <a:extLst>
              <a:ext uri="{FF2B5EF4-FFF2-40B4-BE49-F238E27FC236}">
                <a16:creationId xmlns:a16="http://schemas.microsoft.com/office/drawing/2014/main" id="{E38B74AC-C52B-1446-A538-076A56F01EB4}"/>
              </a:ext>
            </a:extLst>
          </p:cNvPr>
          <p:cNvCxnSpPr>
            <a:cxnSpLocks/>
          </p:cNvCxnSpPr>
          <p:nvPr/>
        </p:nvCxnSpPr>
        <p:spPr>
          <a:xfrm flipV="1">
            <a:off x="9064270" y="4402180"/>
            <a:ext cx="917684" cy="1"/>
          </a:xfrm>
          <a:prstGeom prst="straightConnector1">
            <a:avLst/>
          </a:prstGeom>
          <a:ln w="762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9" name="Group 38" descr="Microservice application using many Dapr building blocks. Each Dapr API call is wrapped in a resiliency policy">
            <a:extLst>
              <a:ext uri="{FF2B5EF4-FFF2-40B4-BE49-F238E27FC236}">
                <a16:creationId xmlns:a16="http://schemas.microsoft.com/office/drawing/2014/main" id="{8F92EFE5-0D62-B44F-B8EF-1E977C3AFB2D}"/>
              </a:ext>
            </a:extLst>
          </p:cNvPr>
          <p:cNvGrpSpPr/>
          <p:nvPr/>
        </p:nvGrpSpPr>
        <p:grpSpPr>
          <a:xfrm>
            <a:off x="2989387" y="3941759"/>
            <a:ext cx="1566613" cy="1962713"/>
            <a:chOff x="1449482" y="3007811"/>
            <a:chExt cx="1566613" cy="1962713"/>
          </a:xfrm>
          <a:solidFill>
            <a:srgbClr val="202192"/>
          </a:solidFill>
        </p:grpSpPr>
        <p:sp>
          <p:nvSpPr>
            <p:cNvPr id="40" name="Oval 39">
              <a:extLst>
                <a:ext uri="{FF2B5EF4-FFF2-40B4-BE49-F238E27FC236}">
                  <a16:creationId xmlns:a16="http://schemas.microsoft.com/office/drawing/2014/main" id="{FA558EC2-8CFA-7141-9729-7867889FA170}"/>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B6D490AE-666A-074D-B160-2034D2BE6BD2}"/>
                </a:ext>
              </a:extLst>
            </p:cNvPr>
            <p:cNvCxnSpPr>
              <a:cxnSpLocks/>
            </p:cNvCxnSpPr>
            <p:nvPr/>
          </p:nvCxnSpPr>
          <p:spPr>
            <a:xfrm flipH="1">
              <a:off x="1449482" y="3068897"/>
              <a:ext cx="1493346" cy="1901627"/>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grpSp>
        <p:nvGrpSpPr>
          <p:cNvPr id="42" name="Group 41" descr="Microservice application using many Dapr building blocks. Each Dapr API call is wrapped in a resiliency policy">
            <a:extLst>
              <a:ext uri="{FF2B5EF4-FFF2-40B4-BE49-F238E27FC236}">
                <a16:creationId xmlns:a16="http://schemas.microsoft.com/office/drawing/2014/main" id="{AE2E6F71-9D01-9646-AB73-AB96FA29B368}"/>
              </a:ext>
            </a:extLst>
          </p:cNvPr>
          <p:cNvGrpSpPr/>
          <p:nvPr/>
        </p:nvGrpSpPr>
        <p:grpSpPr>
          <a:xfrm>
            <a:off x="6030952" y="5095681"/>
            <a:ext cx="739155" cy="998612"/>
            <a:chOff x="2882908" y="3007811"/>
            <a:chExt cx="739155" cy="998612"/>
          </a:xfrm>
          <a:solidFill>
            <a:srgbClr val="202192"/>
          </a:solidFill>
        </p:grpSpPr>
        <p:sp>
          <p:nvSpPr>
            <p:cNvPr id="43" name="Oval 42">
              <a:extLst>
                <a:ext uri="{FF2B5EF4-FFF2-40B4-BE49-F238E27FC236}">
                  <a16:creationId xmlns:a16="http://schemas.microsoft.com/office/drawing/2014/main" id="{B67C634E-ECC0-764D-99A7-E42A9DDA467C}"/>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CA369572-1EB2-6D48-A2F3-90BBAA41590C}"/>
                </a:ext>
              </a:extLst>
            </p:cNvPr>
            <p:cNvCxnSpPr>
              <a:cxnSpLocks/>
            </p:cNvCxnSpPr>
            <p:nvPr/>
          </p:nvCxnSpPr>
          <p:spPr>
            <a:xfrm>
              <a:off x="2942827" y="3068897"/>
              <a:ext cx="679236" cy="937526"/>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grpSp>
        <p:nvGrpSpPr>
          <p:cNvPr id="45" name="Group 44" descr="Microservice application using many Dapr building blocks. Each Dapr API call is wrapped in a resiliency policy">
            <a:extLst>
              <a:ext uri="{FF2B5EF4-FFF2-40B4-BE49-F238E27FC236}">
                <a16:creationId xmlns:a16="http://schemas.microsoft.com/office/drawing/2014/main" id="{516CDE30-7337-A94F-9DC7-E9F322A07480}"/>
              </a:ext>
            </a:extLst>
          </p:cNvPr>
          <p:cNvGrpSpPr/>
          <p:nvPr/>
        </p:nvGrpSpPr>
        <p:grpSpPr>
          <a:xfrm>
            <a:off x="4764165" y="1405553"/>
            <a:ext cx="809751" cy="671095"/>
            <a:chOff x="2882908" y="2458889"/>
            <a:chExt cx="809751" cy="671095"/>
          </a:xfrm>
          <a:solidFill>
            <a:srgbClr val="202192"/>
          </a:solidFill>
        </p:grpSpPr>
        <p:sp>
          <p:nvSpPr>
            <p:cNvPr id="46" name="Oval 45">
              <a:extLst>
                <a:ext uri="{FF2B5EF4-FFF2-40B4-BE49-F238E27FC236}">
                  <a16:creationId xmlns:a16="http://schemas.microsoft.com/office/drawing/2014/main" id="{AE7A9E2A-65D4-CD48-A1E6-2B2FA30FFA48}"/>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0BD3F600-63F0-0740-81FC-91AC5CFC4A0F}"/>
                </a:ext>
              </a:extLst>
            </p:cNvPr>
            <p:cNvCxnSpPr>
              <a:cxnSpLocks/>
            </p:cNvCxnSpPr>
            <p:nvPr/>
          </p:nvCxnSpPr>
          <p:spPr>
            <a:xfrm flipV="1">
              <a:off x="2942829" y="2458889"/>
              <a:ext cx="749830" cy="610012"/>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grpSp>
        <p:nvGrpSpPr>
          <p:cNvPr id="48" name="Group 47" descr="Microservice application using many Dapr building blocks. Each Dapr API call is wrapped in a resiliency policy">
            <a:extLst>
              <a:ext uri="{FF2B5EF4-FFF2-40B4-BE49-F238E27FC236}">
                <a16:creationId xmlns:a16="http://schemas.microsoft.com/office/drawing/2014/main" id="{DAE09D8E-6867-9248-8B26-086888CA1734}"/>
              </a:ext>
            </a:extLst>
          </p:cNvPr>
          <p:cNvGrpSpPr/>
          <p:nvPr/>
        </p:nvGrpSpPr>
        <p:grpSpPr>
          <a:xfrm>
            <a:off x="9530998" y="3509666"/>
            <a:ext cx="976820" cy="717413"/>
            <a:chOff x="2882908" y="2412571"/>
            <a:chExt cx="976820" cy="717413"/>
          </a:xfrm>
          <a:solidFill>
            <a:srgbClr val="202192"/>
          </a:solidFill>
        </p:grpSpPr>
        <p:sp>
          <p:nvSpPr>
            <p:cNvPr id="49" name="Oval 48">
              <a:extLst>
                <a:ext uri="{FF2B5EF4-FFF2-40B4-BE49-F238E27FC236}">
                  <a16:creationId xmlns:a16="http://schemas.microsoft.com/office/drawing/2014/main" id="{7B7AF209-9966-1D4B-A294-A8331A1200D6}"/>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DF85E954-6937-4241-B931-6482B73A6121}"/>
                </a:ext>
              </a:extLst>
            </p:cNvPr>
            <p:cNvCxnSpPr>
              <a:cxnSpLocks/>
            </p:cNvCxnSpPr>
            <p:nvPr/>
          </p:nvCxnSpPr>
          <p:spPr>
            <a:xfrm flipV="1">
              <a:off x="2942827" y="2412571"/>
              <a:ext cx="916901" cy="656326"/>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cxnSp>
        <p:nvCxnSpPr>
          <p:cNvPr id="51" name="Straight Arrow Connector 50" descr="Microservice application using many Dapr building blocks. Each Dapr API call is wrapped in a resiliency policy">
            <a:extLst>
              <a:ext uri="{FF2B5EF4-FFF2-40B4-BE49-F238E27FC236}">
                <a16:creationId xmlns:a16="http://schemas.microsoft.com/office/drawing/2014/main" id="{04BEF382-2AC6-7441-8F43-568DCE202015}"/>
              </a:ext>
            </a:extLst>
          </p:cNvPr>
          <p:cNvCxnSpPr>
            <a:cxnSpLocks/>
          </p:cNvCxnSpPr>
          <p:nvPr/>
        </p:nvCxnSpPr>
        <p:spPr>
          <a:xfrm flipH="1">
            <a:off x="4605610" y="1461044"/>
            <a:ext cx="13772" cy="989832"/>
          </a:xfrm>
          <a:prstGeom prst="straightConnector1">
            <a:avLst/>
          </a:prstGeom>
          <a:ln w="762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2" name="Graphic 143" descr="Microservice application using many Dapr building blocks. Each Dapr API call is wrapped in a resiliency policy">
            <a:extLst>
              <a:ext uri="{FF2B5EF4-FFF2-40B4-BE49-F238E27FC236}">
                <a16:creationId xmlns:a16="http://schemas.microsoft.com/office/drawing/2014/main" id="{9977D872-2509-784F-8F90-02F040D9D1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56265" y="4006676"/>
            <a:ext cx="914400" cy="914400"/>
          </a:xfrm>
          <a:prstGeom prst="rect">
            <a:avLst/>
          </a:prstGeom>
        </p:spPr>
      </p:pic>
      <p:pic>
        <p:nvPicPr>
          <p:cNvPr id="53" name="Graphic 145" descr="Microservice application using many Dapr building blocks. Each Dapr API call is wrapped in a resiliency policy">
            <a:extLst>
              <a:ext uri="{FF2B5EF4-FFF2-40B4-BE49-F238E27FC236}">
                <a16:creationId xmlns:a16="http://schemas.microsoft.com/office/drawing/2014/main" id="{406E85C3-195B-6E41-94DD-2D449CA6EEB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150293" y="559062"/>
            <a:ext cx="914400" cy="914400"/>
          </a:xfrm>
          <a:prstGeom prst="rect">
            <a:avLst/>
          </a:prstGeom>
        </p:spPr>
      </p:pic>
      <p:grpSp>
        <p:nvGrpSpPr>
          <p:cNvPr id="54" name="Group 53" descr="Microservice application using many Dapr building blocks. Each Dapr API call is wrapped in a resiliency policy">
            <a:extLst>
              <a:ext uri="{FF2B5EF4-FFF2-40B4-BE49-F238E27FC236}">
                <a16:creationId xmlns:a16="http://schemas.microsoft.com/office/drawing/2014/main" id="{362D6941-8E60-3D4E-83C4-0DB01C80A971}"/>
              </a:ext>
            </a:extLst>
          </p:cNvPr>
          <p:cNvGrpSpPr/>
          <p:nvPr/>
        </p:nvGrpSpPr>
        <p:grpSpPr>
          <a:xfrm>
            <a:off x="6785210" y="1396516"/>
            <a:ext cx="2063506" cy="1301185"/>
            <a:chOff x="2882908" y="1828799"/>
            <a:chExt cx="2063506" cy="1301185"/>
          </a:xfrm>
          <a:solidFill>
            <a:srgbClr val="202192"/>
          </a:solidFill>
        </p:grpSpPr>
        <p:sp>
          <p:nvSpPr>
            <p:cNvPr id="55" name="Oval 54">
              <a:extLst>
                <a:ext uri="{FF2B5EF4-FFF2-40B4-BE49-F238E27FC236}">
                  <a16:creationId xmlns:a16="http://schemas.microsoft.com/office/drawing/2014/main" id="{6CB6C164-7D91-D04B-B500-A9BDD7C8E658}"/>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C54FE99F-1221-A64F-A39B-07901E5000EC}"/>
                </a:ext>
              </a:extLst>
            </p:cNvPr>
            <p:cNvCxnSpPr>
              <a:cxnSpLocks/>
            </p:cNvCxnSpPr>
            <p:nvPr/>
          </p:nvCxnSpPr>
          <p:spPr>
            <a:xfrm flipV="1">
              <a:off x="2942829" y="1828799"/>
              <a:ext cx="2003585" cy="1240101"/>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sp>
        <p:nvSpPr>
          <p:cNvPr id="57" name="TextBox 174" descr="Microservice application using many Dapr building blocks. Each Dapr API call is wrapped in a resiliency policy">
            <a:extLst>
              <a:ext uri="{FF2B5EF4-FFF2-40B4-BE49-F238E27FC236}">
                <a16:creationId xmlns:a16="http://schemas.microsoft.com/office/drawing/2014/main" id="{1840408A-6726-FB46-8D72-2700D58DCF86}"/>
              </a:ext>
            </a:extLst>
          </p:cNvPr>
          <p:cNvSpPr txBox="1"/>
          <p:nvPr/>
        </p:nvSpPr>
        <p:spPr>
          <a:xfrm>
            <a:off x="3633066" y="2370863"/>
            <a:ext cx="471887" cy="43088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Segoe UI Semibold" panose="020B0702040204020203" pitchFamily="34" charset="0"/>
                <a:cs typeface="Segoe UI Semibold" panose="020B0702040204020203" pitchFamily="34" charset="0"/>
              </a:rPr>
              <a:t>Get state</a:t>
            </a:r>
          </a:p>
        </p:txBody>
      </p:sp>
      <p:sp>
        <p:nvSpPr>
          <p:cNvPr id="58" name="TextBox 176" descr="Microservice application using many Dapr building blocks. Each Dapr API call is wrapped in a resiliency policy">
            <a:extLst>
              <a:ext uri="{FF2B5EF4-FFF2-40B4-BE49-F238E27FC236}">
                <a16:creationId xmlns:a16="http://schemas.microsoft.com/office/drawing/2014/main" id="{598A6F22-3FAB-1243-B620-F871F59CEAC0}"/>
              </a:ext>
            </a:extLst>
          </p:cNvPr>
          <p:cNvSpPr txBox="1"/>
          <p:nvPr/>
        </p:nvSpPr>
        <p:spPr>
          <a:xfrm>
            <a:off x="5273369" y="4725759"/>
            <a:ext cx="1251402"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Segoe UI Semibold" panose="020B0702040204020203" pitchFamily="34" charset="0"/>
                <a:cs typeface="Segoe UI Semibold" panose="020B0702040204020203" pitchFamily="34" charset="0"/>
              </a:rPr>
              <a:t>Retrieve secret</a:t>
            </a:r>
          </a:p>
        </p:txBody>
      </p:sp>
      <p:sp>
        <p:nvSpPr>
          <p:cNvPr id="59" name="TextBox 178" descr="Microservice application using many Dapr building blocks. Each Dapr API call is wrapped in a resiliency policy">
            <a:extLst>
              <a:ext uri="{FF2B5EF4-FFF2-40B4-BE49-F238E27FC236}">
                <a16:creationId xmlns:a16="http://schemas.microsoft.com/office/drawing/2014/main" id="{069F0683-D258-AE42-80B7-D89BCB07C383}"/>
              </a:ext>
            </a:extLst>
          </p:cNvPr>
          <p:cNvSpPr txBox="1"/>
          <p:nvPr/>
        </p:nvSpPr>
        <p:spPr>
          <a:xfrm>
            <a:off x="4891571" y="2897372"/>
            <a:ext cx="1251402"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Segoe UI Semibold" panose="020B0702040204020203" pitchFamily="34" charset="0"/>
                <a:cs typeface="Segoe UI Semibold" panose="020B0702040204020203" pitchFamily="34" charset="0"/>
              </a:rPr>
              <a:t>Publish</a:t>
            </a:r>
          </a:p>
        </p:txBody>
      </p:sp>
      <p:sp>
        <p:nvSpPr>
          <p:cNvPr id="60" name="TextBox 181" descr="Microservice application using many Dapr building blocks. Each Dapr API call is wrapped in a resiliency policy">
            <a:extLst>
              <a:ext uri="{FF2B5EF4-FFF2-40B4-BE49-F238E27FC236}">
                <a16:creationId xmlns:a16="http://schemas.microsoft.com/office/drawing/2014/main" id="{6CC35F6F-FD5A-1741-A257-175574744949}"/>
              </a:ext>
            </a:extLst>
          </p:cNvPr>
          <p:cNvSpPr txBox="1"/>
          <p:nvPr/>
        </p:nvSpPr>
        <p:spPr>
          <a:xfrm>
            <a:off x="6481277" y="3458979"/>
            <a:ext cx="1251402"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Segoe UI Semibold" panose="020B0702040204020203" pitchFamily="34" charset="0"/>
                <a:cs typeface="Segoe UI Semibold" panose="020B0702040204020203" pitchFamily="34" charset="0"/>
              </a:rPr>
              <a:t>Subscribe</a:t>
            </a:r>
          </a:p>
        </p:txBody>
      </p:sp>
      <p:sp>
        <p:nvSpPr>
          <p:cNvPr id="61" name="TextBox 183" descr="Microservice application using many Dapr building blocks. Each Dapr API call is wrapped in a resiliency policy">
            <a:extLst>
              <a:ext uri="{FF2B5EF4-FFF2-40B4-BE49-F238E27FC236}">
                <a16:creationId xmlns:a16="http://schemas.microsoft.com/office/drawing/2014/main" id="{967CE179-3E94-8347-861F-A478CE057A1A}"/>
              </a:ext>
            </a:extLst>
          </p:cNvPr>
          <p:cNvSpPr txBox="1"/>
          <p:nvPr/>
        </p:nvSpPr>
        <p:spPr>
          <a:xfrm>
            <a:off x="3592151" y="1831517"/>
            <a:ext cx="1251402"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Segoe UI Semibold" panose="020B0702040204020203" pitchFamily="34" charset="0"/>
                <a:cs typeface="Segoe UI Semibold" panose="020B0702040204020203" pitchFamily="34" charset="0"/>
              </a:rPr>
              <a:t>Trigger</a:t>
            </a:r>
          </a:p>
        </p:txBody>
      </p:sp>
      <p:sp>
        <p:nvSpPr>
          <p:cNvPr id="62" name="TextBox 185" descr="Microservice application using many Dapr building blocks. Each Dapr API call is wrapped in a resiliency policy">
            <a:extLst>
              <a:ext uri="{FF2B5EF4-FFF2-40B4-BE49-F238E27FC236}">
                <a16:creationId xmlns:a16="http://schemas.microsoft.com/office/drawing/2014/main" id="{36C5AD79-AB28-4949-A22D-01E3AC18449C}"/>
              </a:ext>
            </a:extLst>
          </p:cNvPr>
          <p:cNvSpPr txBox="1"/>
          <p:nvPr/>
        </p:nvSpPr>
        <p:spPr>
          <a:xfrm>
            <a:off x="4266619" y="3888709"/>
            <a:ext cx="1849090" cy="215444"/>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Segoe UI Semibold" panose="020B0702040204020203" pitchFamily="34" charset="0"/>
                <a:cs typeface="Segoe UI Semibold" panose="020B0702040204020203" pitchFamily="34" charset="0"/>
              </a:rPr>
              <a:t>Call method</a:t>
            </a:r>
          </a:p>
        </p:txBody>
      </p:sp>
      <p:cxnSp>
        <p:nvCxnSpPr>
          <p:cNvPr id="63" name="Straight Arrow Connector 62" descr="Microservice application using many Dapr building blocks. Each Dapr API call is wrapped in a resiliency policy">
            <a:extLst>
              <a:ext uri="{FF2B5EF4-FFF2-40B4-BE49-F238E27FC236}">
                <a16:creationId xmlns:a16="http://schemas.microsoft.com/office/drawing/2014/main" id="{F5F42283-7619-B746-B3B6-48B1022B20CE}"/>
              </a:ext>
            </a:extLst>
          </p:cNvPr>
          <p:cNvCxnSpPr>
            <a:cxnSpLocks/>
          </p:cNvCxnSpPr>
          <p:nvPr/>
        </p:nvCxnSpPr>
        <p:spPr>
          <a:xfrm>
            <a:off x="5133408" y="4963878"/>
            <a:ext cx="1487403" cy="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descr="Microservice application using many Dapr building blocks. Each Dapr API call is wrapped in a resiliency policy">
            <a:extLst>
              <a:ext uri="{FF2B5EF4-FFF2-40B4-BE49-F238E27FC236}">
                <a16:creationId xmlns:a16="http://schemas.microsoft.com/office/drawing/2014/main" id="{AF69A870-415A-CE4C-A738-830A477900B4}"/>
              </a:ext>
            </a:extLst>
          </p:cNvPr>
          <p:cNvCxnSpPr>
            <a:cxnSpLocks/>
          </p:cNvCxnSpPr>
          <p:nvPr/>
        </p:nvCxnSpPr>
        <p:spPr>
          <a:xfrm>
            <a:off x="4629857" y="3617114"/>
            <a:ext cx="2468" cy="743578"/>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descr="Microservice application using many Dapr building blocks. Each Dapr API call is wrapped in a resiliency policy">
            <a:extLst>
              <a:ext uri="{FF2B5EF4-FFF2-40B4-BE49-F238E27FC236}">
                <a16:creationId xmlns:a16="http://schemas.microsoft.com/office/drawing/2014/main" id="{E70963E4-8263-BF4D-B1C6-903E8A096AE8}"/>
              </a:ext>
            </a:extLst>
          </p:cNvPr>
          <p:cNvCxnSpPr>
            <a:cxnSpLocks/>
          </p:cNvCxnSpPr>
          <p:nvPr/>
        </p:nvCxnSpPr>
        <p:spPr>
          <a:xfrm flipH="1">
            <a:off x="3481960" y="2872854"/>
            <a:ext cx="607852" cy="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6" name="Graphic 67" descr="Microservice application using many Dapr building blocks. Each Dapr API call is wrapped in a resiliency policy">
            <a:extLst>
              <a:ext uri="{FF2B5EF4-FFF2-40B4-BE49-F238E27FC236}">
                <a16:creationId xmlns:a16="http://schemas.microsoft.com/office/drawing/2014/main" id="{FCE4D247-EB05-1048-AE51-4C462DAB9B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97981" y="3449869"/>
            <a:ext cx="608226" cy="844163"/>
          </a:xfrm>
          <a:prstGeom prst="rect">
            <a:avLst/>
          </a:prstGeom>
          <a:effectLst>
            <a:outerShdw blurRad="50800" dist="38100" dir="2700000" algn="tl" rotWithShape="0">
              <a:prstClr val="black">
                <a:alpha val="40000"/>
              </a:prstClr>
            </a:outerShdw>
          </a:effectLst>
        </p:spPr>
      </p:pic>
      <p:sp>
        <p:nvSpPr>
          <p:cNvPr id="67" name="TextBox 69" descr="Microservice application using many Dapr building blocks. Each Dapr API call is wrapped in a resiliency policy">
            <a:extLst>
              <a:ext uri="{FF2B5EF4-FFF2-40B4-BE49-F238E27FC236}">
                <a16:creationId xmlns:a16="http://schemas.microsoft.com/office/drawing/2014/main" id="{81B5CB48-8212-A74B-8136-13D0E8D1313A}"/>
              </a:ext>
            </a:extLst>
          </p:cNvPr>
          <p:cNvSpPr txBox="1"/>
          <p:nvPr/>
        </p:nvSpPr>
        <p:spPr>
          <a:xfrm>
            <a:off x="3705560" y="3517006"/>
            <a:ext cx="628194" cy="43088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latin typeface="Segoe UI Semibold" panose="020B0702040204020203" pitchFamily="34" charset="0"/>
                <a:cs typeface="Segoe UI Semibold" panose="020B0702040204020203" pitchFamily="34" charset="0"/>
              </a:rPr>
              <a:t>Get config</a:t>
            </a:r>
          </a:p>
        </p:txBody>
      </p:sp>
      <p:cxnSp>
        <p:nvCxnSpPr>
          <p:cNvPr id="68" name="Straight Arrow Connector 67" descr="Microservice application using many Dapr building blocks. Each Dapr API call is wrapped in a resiliency policy">
            <a:extLst>
              <a:ext uri="{FF2B5EF4-FFF2-40B4-BE49-F238E27FC236}">
                <a16:creationId xmlns:a16="http://schemas.microsoft.com/office/drawing/2014/main" id="{E2CB85E6-CAE8-5649-82F1-B550F5820880}"/>
              </a:ext>
            </a:extLst>
          </p:cNvPr>
          <p:cNvCxnSpPr>
            <a:cxnSpLocks/>
          </p:cNvCxnSpPr>
          <p:nvPr/>
        </p:nvCxnSpPr>
        <p:spPr>
          <a:xfrm flipH="1">
            <a:off x="3439249" y="3312198"/>
            <a:ext cx="665704" cy="561807"/>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9" name="Group 68" descr="Microservice application using many Dapr building blocks. Each Dapr API call is wrapped in a resiliency policy">
            <a:extLst>
              <a:ext uri="{FF2B5EF4-FFF2-40B4-BE49-F238E27FC236}">
                <a16:creationId xmlns:a16="http://schemas.microsoft.com/office/drawing/2014/main" id="{22CEBB92-150B-8C40-AC4B-86609A2C94CD}"/>
              </a:ext>
            </a:extLst>
          </p:cNvPr>
          <p:cNvGrpSpPr/>
          <p:nvPr/>
        </p:nvGrpSpPr>
        <p:grpSpPr>
          <a:xfrm>
            <a:off x="90119" y="3024339"/>
            <a:ext cx="1831175" cy="755727"/>
            <a:chOff x="667038" y="4677551"/>
            <a:chExt cx="1910690" cy="850842"/>
          </a:xfrm>
        </p:grpSpPr>
        <p:sp>
          <p:nvSpPr>
            <p:cNvPr id="70" name="Rectangle: Rounded Corners 152">
              <a:extLst>
                <a:ext uri="{FF2B5EF4-FFF2-40B4-BE49-F238E27FC236}">
                  <a16:creationId xmlns:a16="http://schemas.microsoft.com/office/drawing/2014/main" id="{7775CD41-06A1-0A47-BA77-B521398E71E8}"/>
                </a:ext>
              </a:extLst>
            </p:cNvPr>
            <p:cNvSpPr/>
            <p:nvPr/>
          </p:nvSpPr>
          <p:spPr bwMode="auto">
            <a:xfrm>
              <a:off x="667038" y="4677551"/>
              <a:ext cx="1876812" cy="850842"/>
            </a:xfrm>
            <a:prstGeom prst="roundRect">
              <a:avLst/>
            </a:prstGeom>
            <a:solidFill>
              <a:srgbClr val="20219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1" name="TextBox 75">
              <a:extLst>
                <a:ext uri="{FF2B5EF4-FFF2-40B4-BE49-F238E27FC236}">
                  <a16:creationId xmlns:a16="http://schemas.microsoft.com/office/drawing/2014/main" id="{9197C954-AB5A-1049-B2AD-CBF63D8BA281}"/>
                </a:ext>
              </a:extLst>
            </p:cNvPr>
            <p:cNvSpPr txBox="1"/>
            <p:nvPr/>
          </p:nvSpPr>
          <p:spPr>
            <a:xfrm>
              <a:off x="667039" y="4764407"/>
              <a:ext cx="1910689" cy="69302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bg1"/>
                  </a:solidFill>
                  <a:latin typeface="Segoe UI Semibold"/>
                </a:rPr>
                <a:t>Application </a:t>
              </a:r>
              <a:r>
                <a:rPr kumimoji="0" lang="en-US" sz="2000" b="0" i="0" u="none" strike="noStrike" kern="1200" cap="none" spc="0" normalizeH="0" baseline="0" noProof="0">
                  <a:ln>
                    <a:noFill/>
                  </a:ln>
                  <a:solidFill>
                    <a:schemeClr val="bg1"/>
                  </a:solidFill>
                  <a:effectLst/>
                  <a:uLnTx/>
                  <a:uFillTx/>
                  <a:latin typeface="Segoe UI Semibold"/>
                  <a:ea typeface="+mn-ea"/>
                  <a:cs typeface="+mn-cs"/>
                </a:rPr>
                <a:t>Configuration</a:t>
              </a:r>
            </a:p>
          </p:txBody>
        </p:sp>
      </p:grpSp>
      <p:grpSp>
        <p:nvGrpSpPr>
          <p:cNvPr id="72" name="Group 71" descr="Microservice application using many Dapr building blocks. Each Dapr API call is wrapped in a resiliency policy">
            <a:extLst>
              <a:ext uri="{FF2B5EF4-FFF2-40B4-BE49-F238E27FC236}">
                <a16:creationId xmlns:a16="http://schemas.microsoft.com/office/drawing/2014/main" id="{760E28CF-C6C4-994C-A575-5F103A1C3AEF}"/>
              </a:ext>
            </a:extLst>
          </p:cNvPr>
          <p:cNvGrpSpPr/>
          <p:nvPr/>
        </p:nvGrpSpPr>
        <p:grpSpPr>
          <a:xfrm rot="3096932">
            <a:off x="1701906" y="2430597"/>
            <a:ext cx="1566613" cy="1962713"/>
            <a:chOff x="1449482" y="3007811"/>
            <a:chExt cx="1566613" cy="1962713"/>
          </a:xfrm>
          <a:solidFill>
            <a:srgbClr val="202192"/>
          </a:solidFill>
        </p:grpSpPr>
        <p:sp>
          <p:nvSpPr>
            <p:cNvPr id="73" name="Oval 72">
              <a:extLst>
                <a:ext uri="{FF2B5EF4-FFF2-40B4-BE49-F238E27FC236}">
                  <a16:creationId xmlns:a16="http://schemas.microsoft.com/office/drawing/2014/main" id="{56D14E01-276D-8D4A-A34F-F80A04F0E348}"/>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74" name="Straight Connector 73">
              <a:extLst>
                <a:ext uri="{FF2B5EF4-FFF2-40B4-BE49-F238E27FC236}">
                  <a16:creationId xmlns:a16="http://schemas.microsoft.com/office/drawing/2014/main" id="{92145E51-71E0-D245-8D6E-1772580FB9CC}"/>
                </a:ext>
              </a:extLst>
            </p:cNvPr>
            <p:cNvCxnSpPr>
              <a:cxnSpLocks/>
            </p:cNvCxnSpPr>
            <p:nvPr/>
          </p:nvCxnSpPr>
          <p:spPr>
            <a:xfrm flipH="1">
              <a:off x="1449482" y="3068897"/>
              <a:ext cx="1493346" cy="1901627"/>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grpSp>
        <p:nvGrpSpPr>
          <p:cNvPr id="75" name="Group 74" descr="Microservice application using many Dapr building blocks. Each Dapr API call is wrapped in a resiliency policy">
            <a:extLst>
              <a:ext uri="{FF2B5EF4-FFF2-40B4-BE49-F238E27FC236}">
                <a16:creationId xmlns:a16="http://schemas.microsoft.com/office/drawing/2014/main" id="{A77D59EA-6458-594A-818B-3BA769F5822B}"/>
              </a:ext>
            </a:extLst>
          </p:cNvPr>
          <p:cNvGrpSpPr/>
          <p:nvPr/>
        </p:nvGrpSpPr>
        <p:grpSpPr>
          <a:xfrm rot="10800000">
            <a:off x="3027135" y="1517721"/>
            <a:ext cx="665704" cy="851918"/>
            <a:chOff x="2882908" y="3007811"/>
            <a:chExt cx="739155" cy="998612"/>
          </a:xfrm>
          <a:solidFill>
            <a:srgbClr val="202192"/>
          </a:solidFill>
        </p:grpSpPr>
        <p:sp>
          <p:nvSpPr>
            <p:cNvPr id="76" name="Oval 75">
              <a:extLst>
                <a:ext uri="{FF2B5EF4-FFF2-40B4-BE49-F238E27FC236}">
                  <a16:creationId xmlns:a16="http://schemas.microsoft.com/office/drawing/2014/main" id="{0079FA3C-C8E5-AF4E-B0A5-BE8449CB3A22}"/>
                </a:ext>
              </a:extLst>
            </p:cNvPr>
            <p:cNvSpPr/>
            <p:nvPr/>
          </p:nvSpPr>
          <p:spPr bwMode="auto">
            <a:xfrm>
              <a:off x="2882908" y="3007811"/>
              <a:ext cx="133187" cy="122173"/>
            </a:xfrm>
            <a:prstGeom prst="ellipse">
              <a:avLst/>
            </a:prstGeom>
            <a:grpFill/>
            <a:ln>
              <a:solidFill>
                <a:srgbClr val="202192"/>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77" name="Straight Connector 76">
              <a:extLst>
                <a:ext uri="{FF2B5EF4-FFF2-40B4-BE49-F238E27FC236}">
                  <a16:creationId xmlns:a16="http://schemas.microsoft.com/office/drawing/2014/main" id="{6EAA98E9-4773-A64A-B363-07F66693975E}"/>
                </a:ext>
              </a:extLst>
            </p:cNvPr>
            <p:cNvCxnSpPr>
              <a:cxnSpLocks/>
            </p:cNvCxnSpPr>
            <p:nvPr/>
          </p:nvCxnSpPr>
          <p:spPr>
            <a:xfrm>
              <a:off x="2942827" y="3068897"/>
              <a:ext cx="679236" cy="937526"/>
            </a:xfrm>
            <a:prstGeom prst="line">
              <a:avLst/>
            </a:prstGeom>
            <a:grpFill/>
            <a:ln w="38100">
              <a:solidFill>
                <a:srgbClr val="202192"/>
              </a:solidFill>
              <a:headEnd type="none" w="lg" len="med"/>
              <a:tailEnd type="none" w="lg" len="med"/>
            </a:ln>
          </p:spPr>
          <p:style>
            <a:lnRef idx="2">
              <a:schemeClr val="accent4"/>
            </a:lnRef>
            <a:fillRef idx="0">
              <a:schemeClr val="accent4"/>
            </a:fillRef>
            <a:effectRef idx="1">
              <a:schemeClr val="accent4"/>
            </a:effectRef>
            <a:fontRef idx="minor">
              <a:schemeClr val="tx1"/>
            </a:fontRef>
          </p:style>
        </p:cxnSp>
      </p:grpSp>
      <p:sp>
        <p:nvSpPr>
          <p:cNvPr id="78" name="TextBox 8" descr="Microservice application using many Dapr building blocks. Each Dapr API call is wrapped in a resiliency policy">
            <a:extLst>
              <a:ext uri="{FF2B5EF4-FFF2-40B4-BE49-F238E27FC236}">
                <a16:creationId xmlns:a16="http://schemas.microsoft.com/office/drawing/2014/main" id="{34DB441E-B3FD-164C-A5E0-657FF5D40F4E}"/>
              </a:ext>
            </a:extLst>
          </p:cNvPr>
          <p:cNvSpPr txBox="1"/>
          <p:nvPr/>
        </p:nvSpPr>
        <p:spPr>
          <a:xfrm>
            <a:off x="3529332" y="3956889"/>
            <a:ext cx="595281" cy="138499"/>
          </a:xfrm>
          <a:prstGeom prst="rect">
            <a:avLst/>
          </a:prstGeom>
          <a:solidFill>
            <a:schemeClr val="accent2"/>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1F2092"/>
                </a:solidFill>
              </a:rPr>
              <a:t>resiliency</a:t>
            </a:r>
          </a:p>
        </p:txBody>
      </p:sp>
      <p:sp>
        <p:nvSpPr>
          <p:cNvPr id="79" name="TextBox 83" descr="Microservice application using many Dapr building blocks. Each Dapr API call is wrapped in a resiliency policy">
            <a:extLst>
              <a:ext uri="{FF2B5EF4-FFF2-40B4-BE49-F238E27FC236}">
                <a16:creationId xmlns:a16="http://schemas.microsoft.com/office/drawing/2014/main" id="{5FFFEDE1-4760-9F41-B51B-FD2FEFBCB850}"/>
              </a:ext>
            </a:extLst>
          </p:cNvPr>
          <p:cNvSpPr txBox="1"/>
          <p:nvPr/>
        </p:nvSpPr>
        <p:spPr>
          <a:xfrm>
            <a:off x="3515552" y="2984096"/>
            <a:ext cx="595281" cy="138499"/>
          </a:xfrm>
          <a:prstGeom prst="rect">
            <a:avLst/>
          </a:prstGeom>
          <a:solidFill>
            <a:schemeClr val="accent2"/>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1F2092"/>
                </a:solidFill>
              </a:rPr>
              <a:t>resiliency</a:t>
            </a:r>
          </a:p>
        </p:txBody>
      </p:sp>
      <p:sp>
        <p:nvSpPr>
          <p:cNvPr id="80" name="TextBox 88" descr="Microservice application using many Dapr building blocks. Each Dapr API call is wrapped in a resiliency policy">
            <a:extLst>
              <a:ext uri="{FF2B5EF4-FFF2-40B4-BE49-F238E27FC236}">
                <a16:creationId xmlns:a16="http://schemas.microsoft.com/office/drawing/2014/main" id="{6AF90425-11C1-7A4E-B5FC-A5C8F420DA17}"/>
              </a:ext>
            </a:extLst>
          </p:cNvPr>
          <p:cNvSpPr txBox="1"/>
          <p:nvPr/>
        </p:nvSpPr>
        <p:spPr>
          <a:xfrm>
            <a:off x="4303999" y="1501483"/>
            <a:ext cx="595281" cy="138499"/>
          </a:xfrm>
          <a:prstGeom prst="rect">
            <a:avLst/>
          </a:prstGeom>
          <a:solidFill>
            <a:schemeClr val="accent2"/>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1F2092"/>
                </a:solidFill>
              </a:rPr>
              <a:t>resiliency</a:t>
            </a:r>
          </a:p>
        </p:txBody>
      </p:sp>
      <p:sp>
        <p:nvSpPr>
          <p:cNvPr id="81" name="TextBox 89" descr="Microservice application using many Dapr building blocks. Each Dapr API call is wrapped in a resiliency policy">
            <a:extLst>
              <a:ext uri="{FF2B5EF4-FFF2-40B4-BE49-F238E27FC236}">
                <a16:creationId xmlns:a16="http://schemas.microsoft.com/office/drawing/2014/main" id="{5F3D4103-94C8-824C-B758-A1662FD7173A}"/>
              </a:ext>
            </a:extLst>
          </p:cNvPr>
          <p:cNvSpPr txBox="1"/>
          <p:nvPr/>
        </p:nvSpPr>
        <p:spPr>
          <a:xfrm>
            <a:off x="5315639" y="3232459"/>
            <a:ext cx="595281" cy="138499"/>
          </a:xfrm>
          <a:prstGeom prst="rect">
            <a:avLst/>
          </a:prstGeom>
          <a:solidFill>
            <a:schemeClr val="accent2"/>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1F2092"/>
                </a:solidFill>
              </a:rPr>
              <a:t>resiliency</a:t>
            </a:r>
          </a:p>
        </p:txBody>
      </p:sp>
      <p:sp>
        <p:nvSpPr>
          <p:cNvPr id="82" name="TextBox 92" descr="Microservice application using many Dapr building blocks. Each Dapr API call is wrapped in a resiliency policy">
            <a:extLst>
              <a:ext uri="{FF2B5EF4-FFF2-40B4-BE49-F238E27FC236}">
                <a16:creationId xmlns:a16="http://schemas.microsoft.com/office/drawing/2014/main" id="{E2264868-DA17-374E-B379-976102E4B411}"/>
              </a:ext>
            </a:extLst>
          </p:cNvPr>
          <p:cNvSpPr txBox="1"/>
          <p:nvPr/>
        </p:nvSpPr>
        <p:spPr>
          <a:xfrm>
            <a:off x="7617360" y="3615253"/>
            <a:ext cx="595281" cy="138499"/>
          </a:xfrm>
          <a:prstGeom prst="rect">
            <a:avLst/>
          </a:prstGeom>
          <a:solidFill>
            <a:schemeClr val="accent2"/>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1F2092"/>
                </a:solidFill>
              </a:rPr>
              <a:t>resiliency</a:t>
            </a:r>
          </a:p>
        </p:txBody>
      </p:sp>
      <p:sp>
        <p:nvSpPr>
          <p:cNvPr id="83" name="TextBox 93" descr="Microservice application using many Dapr building blocks. Each Dapr API call is wrapped in a resiliency policy">
            <a:extLst>
              <a:ext uri="{FF2B5EF4-FFF2-40B4-BE49-F238E27FC236}">
                <a16:creationId xmlns:a16="http://schemas.microsoft.com/office/drawing/2014/main" id="{CC3E17BB-2632-C646-BE2A-D4DCAB3EDA9F}"/>
              </a:ext>
            </a:extLst>
          </p:cNvPr>
          <p:cNvSpPr txBox="1"/>
          <p:nvPr/>
        </p:nvSpPr>
        <p:spPr>
          <a:xfrm>
            <a:off x="9260984" y="4559159"/>
            <a:ext cx="595281" cy="138499"/>
          </a:xfrm>
          <a:prstGeom prst="rect">
            <a:avLst/>
          </a:prstGeom>
          <a:solidFill>
            <a:schemeClr val="accent2"/>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1F2092"/>
                </a:solidFill>
              </a:rPr>
              <a:t>resiliency</a:t>
            </a:r>
          </a:p>
        </p:txBody>
      </p:sp>
      <p:sp>
        <p:nvSpPr>
          <p:cNvPr id="84" name="TextBox 94" descr="Microservice application using many Dapr building blocks. Each Dapr API call is wrapped in a resiliency policy">
            <a:extLst>
              <a:ext uri="{FF2B5EF4-FFF2-40B4-BE49-F238E27FC236}">
                <a16:creationId xmlns:a16="http://schemas.microsoft.com/office/drawing/2014/main" id="{C8A05C1E-2DEF-AA4A-977A-C3ECAEAE8426}"/>
              </a:ext>
            </a:extLst>
          </p:cNvPr>
          <p:cNvSpPr txBox="1"/>
          <p:nvPr/>
        </p:nvSpPr>
        <p:spPr>
          <a:xfrm>
            <a:off x="5354843" y="5022169"/>
            <a:ext cx="595281" cy="138499"/>
          </a:xfrm>
          <a:prstGeom prst="rect">
            <a:avLst/>
          </a:prstGeom>
          <a:solidFill>
            <a:schemeClr val="accent2"/>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1F2092"/>
                </a:solidFill>
              </a:rPr>
              <a:t>resiliency</a:t>
            </a:r>
          </a:p>
        </p:txBody>
      </p:sp>
      <p:sp>
        <p:nvSpPr>
          <p:cNvPr id="90" name="TextBox 89" descr="Microservice application using many Dapr building blocks. Each Dapr API call is wrapped in a resiliency policy">
            <a:extLst>
              <a:ext uri="{FF2B5EF4-FFF2-40B4-BE49-F238E27FC236}">
                <a16:creationId xmlns:a16="http://schemas.microsoft.com/office/drawing/2014/main" id="{BF3E1C2B-80B8-8842-A45C-74AB5F7C03FE}"/>
              </a:ext>
            </a:extLst>
          </p:cNvPr>
          <p:cNvSpPr txBox="1"/>
          <p:nvPr/>
        </p:nvSpPr>
        <p:spPr>
          <a:xfrm>
            <a:off x="4786928" y="4128265"/>
            <a:ext cx="595281" cy="138499"/>
          </a:xfrm>
          <a:prstGeom prst="rect">
            <a:avLst/>
          </a:prstGeom>
          <a:solidFill>
            <a:schemeClr val="accent2"/>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rgbClr val="1F2092"/>
                </a:solidFill>
              </a:rPr>
              <a:t>resiliency</a:t>
            </a:r>
          </a:p>
        </p:txBody>
      </p:sp>
    </p:spTree>
    <p:extLst>
      <p:ext uri="{BB962C8B-B14F-4D97-AF65-F5344CB8AC3E}">
        <p14:creationId xmlns:p14="http://schemas.microsoft.com/office/powerpoint/2010/main" val="304202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500"/>
                                        <p:tgtEl>
                                          <p:spTgt spid="75"/>
                                        </p:tgtEl>
                                      </p:cBhvr>
                                    </p:animEffect>
                                  </p:childTnLst>
                                </p:cTn>
                              </p:par>
                              <p:par>
                                <p:cTn id="29" presetID="10"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500"/>
                                        <p:tgtEl>
                                          <p:spTgt spid="7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fade">
                                      <p:cBhvr>
                                        <p:cTn id="60" dur="500"/>
                                        <p:tgtEl>
                                          <p:spTgt spid="8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animEffect transition="in" filter="fade">
                                      <p:cBhvr>
                                        <p:cTn id="63" dur="500"/>
                                        <p:tgtEl>
                                          <p:spTgt spid="8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500"/>
                                        <p:tgtEl>
                                          <p:spTgt spid="8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fade">
                                      <p:cBhvr>
                                        <p:cTn id="69" dur="500"/>
                                        <p:tgtEl>
                                          <p:spTgt spid="8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3"/>
                                        </p:tgtEl>
                                        <p:attrNameLst>
                                          <p:attrName>style.visibility</p:attrName>
                                        </p:attrNameLst>
                                      </p:cBhvr>
                                      <p:to>
                                        <p:strVal val="visible"/>
                                      </p:to>
                                    </p:set>
                                    <p:animEffect transition="in" filter="fade">
                                      <p:cBhvr>
                                        <p:cTn id="7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2" grpId="0" animBg="1"/>
      <p:bldP spid="83" grpId="0" animBg="1"/>
      <p:bldP spid="84" grpId="0" animBg="1"/>
      <p:bldP spid="9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20402-2AE6-6643-9339-4D98E6ABF657}"/>
              </a:ext>
            </a:extLst>
          </p:cNvPr>
          <p:cNvSpPr>
            <a:spLocks noGrp="1"/>
          </p:cNvSpPr>
          <p:nvPr>
            <p:ph type="title"/>
          </p:nvPr>
        </p:nvSpPr>
        <p:spPr>
          <a:xfrm>
            <a:off x="457200" y="1123122"/>
            <a:ext cx="2743200" cy="567566"/>
          </a:xfrm>
        </p:spPr>
        <p:txBody>
          <a:bodyPr>
            <a:normAutofit fontScale="90000"/>
          </a:bodyPr>
          <a:lstStyle/>
          <a:p>
            <a:r>
              <a:rPr lang="en-US"/>
              <a:t>Dapr Resiliency</a:t>
            </a:r>
          </a:p>
        </p:txBody>
      </p:sp>
      <p:sp>
        <p:nvSpPr>
          <p:cNvPr id="4" name="Content Placeholder 3">
            <a:extLst>
              <a:ext uri="{FF2B5EF4-FFF2-40B4-BE49-F238E27FC236}">
                <a16:creationId xmlns:a16="http://schemas.microsoft.com/office/drawing/2014/main" id="{3D245463-BE5E-794E-A453-2D6B879FD490}"/>
              </a:ext>
            </a:extLst>
          </p:cNvPr>
          <p:cNvSpPr>
            <a:spLocks noGrp="1"/>
          </p:cNvSpPr>
          <p:nvPr>
            <p:ph sz="half" idx="1"/>
          </p:nvPr>
        </p:nvSpPr>
        <p:spPr>
          <a:xfrm>
            <a:off x="457199" y="2142642"/>
            <a:ext cx="4058433" cy="3761754"/>
          </a:xfrm>
        </p:spPr>
        <p:txBody>
          <a:bodyPr>
            <a:normAutofit fontScale="85000" lnSpcReduction="20000"/>
          </a:bodyPr>
          <a:lstStyle/>
          <a:p>
            <a:pPr marL="285750" indent="-285750">
              <a:lnSpc>
                <a:spcPct val="120000"/>
              </a:lnSpc>
              <a:buFont typeface="Arial" panose="020B0604020202020204" pitchFamily="34" charset="0"/>
              <a:buChar char="•"/>
            </a:pPr>
            <a:r>
              <a:rPr lang="en-US"/>
              <a:t>Resiliency patterns can be applied across all Dapr APIs</a:t>
            </a:r>
          </a:p>
          <a:p>
            <a:pPr marL="742950" lvl="1" indent="-285750">
              <a:lnSpc>
                <a:spcPct val="120000"/>
              </a:lnSpc>
              <a:buFont typeface="Arial" panose="020B0604020202020204" pitchFamily="34" charset="0"/>
              <a:buChar char="•"/>
            </a:pPr>
            <a:r>
              <a:rPr lang="en-US"/>
              <a:t>Retries/back-offs</a:t>
            </a:r>
          </a:p>
          <a:p>
            <a:pPr marL="742950" lvl="1" indent="-285750">
              <a:lnSpc>
                <a:spcPct val="120000"/>
              </a:lnSpc>
              <a:buFont typeface="Arial" panose="020B0604020202020204" pitchFamily="34" charset="0"/>
              <a:buChar char="•"/>
            </a:pPr>
            <a:r>
              <a:rPr lang="en-US"/>
              <a:t>Timeouts</a:t>
            </a:r>
          </a:p>
          <a:p>
            <a:pPr marL="742950" lvl="1" indent="-285750">
              <a:lnSpc>
                <a:spcPct val="120000"/>
              </a:lnSpc>
              <a:buFont typeface="Arial" panose="020B0604020202020204" pitchFamily="34" charset="0"/>
              <a:buChar char="•"/>
            </a:pPr>
            <a:r>
              <a:rPr lang="en-US"/>
              <a:t>Circuit breakers </a:t>
            </a:r>
          </a:p>
          <a:p>
            <a:pPr marL="285750" indent="-285750">
              <a:lnSpc>
                <a:spcPct val="120000"/>
              </a:lnSpc>
              <a:buFont typeface="Arial" panose="020B0604020202020204" pitchFamily="34" charset="0"/>
              <a:buChar char="•"/>
            </a:pPr>
            <a:r>
              <a:rPr lang="en-US"/>
              <a:t>Declarative and decoupled from application code</a:t>
            </a:r>
          </a:p>
          <a:p>
            <a:pPr marL="285750" indent="-285750">
              <a:lnSpc>
                <a:spcPct val="120000"/>
              </a:lnSpc>
              <a:buFont typeface="Arial" panose="020B0604020202020204" pitchFamily="34" charset="0"/>
              <a:buChar char="•"/>
            </a:pPr>
            <a:r>
              <a:rPr lang="en-US"/>
              <a:t>Available across all component types, service invocation and actors</a:t>
            </a:r>
          </a:p>
          <a:p>
            <a:pPr marL="285750" indent="-285750">
              <a:buFont typeface="Arial" panose="020B0604020202020204" pitchFamily="34" charset="0"/>
              <a:buChar char="•"/>
            </a:pPr>
            <a:endParaRPr lang="en-US"/>
          </a:p>
          <a:p>
            <a:endParaRPr lang="en-US"/>
          </a:p>
        </p:txBody>
      </p:sp>
      <p:sp>
        <p:nvSpPr>
          <p:cNvPr id="12" name="Picture Placeholder 11">
            <a:extLst>
              <a:ext uri="{FF2B5EF4-FFF2-40B4-BE49-F238E27FC236}">
                <a16:creationId xmlns:a16="http://schemas.microsoft.com/office/drawing/2014/main" id="{6375BDFA-0741-E148-9DD9-9AAF13C08582}"/>
              </a:ext>
            </a:extLst>
          </p:cNvPr>
          <p:cNvSpPr>
            <a:spLocks noGrp="1"/>
          </p:cNvSpPr>
          <p:nvPr>
            <p:ph type="pic" sz="quarter" idx="10"/>
          </p:nvPr>
        </p:nvSpPr>
        <p:spPr>
          <a:xfrm>
            <a:off x="4838700" y="0"/>
            <a:ext cx="7353300" cy="6858000"/>
          </a:xfrm>
        </p:spPr>
      </p:sp>
      <p:pic>
        <p:nvPicPr>
          <p:cNvPr id="13" name="Picture Placeholder 9" descr="Dapr Resiliency Yaml Spec with policies defined">
            <a:extLst>
              <a:ext uri="{FF2B5EF4-FFF2-40B4-BE49-F238E27FC236}">
                <a16:creationId xmlns:a16="http://schemas.microsoft.com/office/drawing/2014/main" id="{45EECBE0-865B-3F42-BF5B-889DC6C2D0B6}"/>
              </a:ext>
            </a:extLst>
          </p:cNvPr>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213" y="162516"/>
            <a:ext cx="6676373" cy="6532967"/>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8917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descr="Resiliency Demo wtih a microservice persisting state into Redis container wtih Dapr resiliency enabled">
            <a:extLst>
              <a:ext uri="{FF2B5EF4-FFF2-40B4-BE49-F238E27FC236}">
                <a16:creationId xmlns:a16="http://schemas.microsoft.com/office/drawing/2014/main" id="{641773DE-855E-7345-9197-63E7693D402F}"/>
              </a:ext>
            </a:extLst>
          </p:cNvPr>
          <p:cNvSpPr/>
          <p:nvPr/>
        </p:nvSpPr>
        <p:spPr>
          <a:xfrm>
            <a:off x="10415682" y="4656779"/>
            <a:ext cx="1429719" cy="1925690"/>
          </a:xfrm>
          <a:prstGeom prst="rect">
            <a:avLst/>
          </a:prstGeom>
          <a:solidFill>
            <a:srgbClr val="F3F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descr="Resiliency Demo wtih a microservice persisting state into Redis container wtih Dapr resiliency enabled">
            <a:extLst>
              <a:ext uri="{FF2B5EF4-FFF2-40B4-BE49-F238E27FC236}">
                <a16:creationId xmlns:a16="http://schemas.microsoft.com/office/drawing/2014/main" id="{BCEBE86E-F896-4B46-8D7C-BB0BBC3442D1}"/>
              </a:ext>
            </a:extLst>
          </p:cNvPr>
          <p:cNvSpPr>
            <a:spLocks noGrp="1"/>
          </p:cNvSpPr>
          <p:nvPr>
            <p:ph type="title" idx="4294967295"/>
          </p:nvPr>
        </p:nvSpPr>
        <p:spPr>
          <a:xfrm>
            <a:off x="0" y="-650446"/>
            <a:ext cx="11277600" cy="567566"/>
          </a:xfrm>
        </p:spPr>
        <p:txBody>
          <a:bodyPr/>
          <a:lstStyle/>
          <a:p>
            <a:r>
              <a:rPr lang="en-US"/>
              <a:t>Placeholder</a:t>
            </a:r>
            <a:r>
              <a:rPr lang="en-US" baseline="0"/>
              <a:t> for Image Content</a:t>
            </a:r>
            <a:endParaRPr lang="en-US"/>
          </a:p>
        </p:txBody>
      </p:sp>
      <p:grpSp>
        <p:nvGrpSpPr>
          <p:cNvPr id="40" name="Group 39" descr="Resiliency Demo wtih a microservice persisting state into Redis container wtih Dapr resiliency enabled">
            <a:extLst>
              <a:ext uri="{FF2B5EF4-FFF2-40B4-BE49-F238E27FC236}">
                <a16:creationId xmlns:a16="http://schemas.microsoft.com/office/drawing/2014/main" id="{01331D1B-612A-3F47-85DD-C99FB88FD180}"/>
              </a:ext>
            </a:extLst>
          </p:cNvPr>
          <p:cNvGrpSpPr/>
          <p:nvPr/>
        </p:nvGrpSpPr>
        <p:grpSpPr>
          <a:xfrm>
            <a:off x="1988075" y="2307153"/>
            <a:ext cx="8215849" cy="2502610"/>
            <a:chOff x="1988075" y="2307153"/>
            <a:chExt cx="8215849" cy="2502610"/>
          </a:xfrm>
        </p:grpSpPr>
        <p:grpSp>
          <p:nvGrpSpPr>
            <p:cNvPr id="20" name="!!AppA">
              <a:extLst>
                <a:ext uri="{FF2B5EF4-FFF2-40B4-BE49-F238E27FC236}">
                  <a16:creationId xmlns:a16="http://schemas.microsoft.com/office/drawing/2014/main" id="{BF20EF8B-4BE6-1841-88E3-1C6B715779F0}"/>
                </a:ext>
              </a:extLst>
            </p:cNvPr>
            <p:cNvGrpSpPr/>
            <p:nvPr/>
          </p:nvGrpSpPr>
          <p:grpSpPr>
            <a:xfrm>
              <a:off x="1988075" y="2315641"/>
              <a:ext cx="1666465" cy="1944207"/>
              <a:chOff x="3444424" y="1954650"/>
              <a:chExt cx="1400542" cy="1633964"/>
            </a:xfrm>
          </p:grpSpPr>
          <p:pic>
            <p:nvPicPr>
              <p:cNvPr id="28" name="Graphic 27">
                <a:extLst>
                  <a:ext uri="{FF2B5EF4-FFF2-40B4-BE49-F238E27FC236}">
                    <a16:creationId xmlns:a16="http://schemas.microsoft.com/office/drawing/2014/main" id="{2657E32D-53BA-DD4A-85C9-B628B9B7D0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29" name="TextBox 28">
                <a:extLst>
                  <a:ext uri="{FF2B5EF4-FFF2-40B4-BE49-F238E27FC236}">
                    <a16:creationId xmlns:a16="http://schemas.microsoft.com/office/drawing/2014/main" id="{8FF783F4-DE83-5848-974A-B0D7B44285EE}"/>
                  </a:ext>
                </a:extLst>
              </p:cNvPr>
              <p:cNvSpPr txBox="1"/>
              <p:nvPr/>
            </p:nvSpPr>
            <p:spPr>
              <a:xfrm>
                <a:off x="3722425" y="2488307"/>
                <a:ext cx="844537" cy="517327"/>
              </a:xfrm>
              <a:prstGeom prst="rect">
                <a:avLst/>
              </a:prstGeom>
              <a:noFill/>
            </p:spPr>
            <p:txBody>
              <a:bodyPr wrap="none" lIns="0" tIns="0" rIns="0" bIns="0" rtlCol="0">
                <a:spAutoFit/>
              </a:bodyPr>
              <a:lstStyle/>
              <a:p>
                <a:pPr algn="ctr"/>
                <a:r>
                  <a:rPr lang="en-US" sz="2000">
                    <a:solidFill>
                      <a:schemeClr val="bg1"/>
                    </a:solidFill>
                    <a:latin typeface="+mj-lt"/>
                  </a:rPr>
                  <a:t>Order</a:t>
                </a:r>
              </a:p>
              <a:p>
                <a:pPr algn="ctr"/>
                <a:r>
                  <a:rPr lang="en-US" sz="2000">
                    <a:solidFill>
                      <a:schemeClr val="bg1"/>
                    </a:solidFill>
                    <a:latin typeface="+mj-lt"/>
                  </a:rPr>
                  <a:t>processor</a:t>
                </a:r>
              </a:p>
            </p:txBody>
          </p:sp>
        </p:grpSp>
        <p:cxnSp>
          <p:nvCxnSpPr>
            <p:cNvPr id="21" name="Straight Arrow Connector 20">
              <a:extLst>
                <a:ext uri="{FF2B5EF4-FFF2-40B4-BE49-F238E27FC236}">
                  <a16:creationId xmlns:a16="http://schemas.microsoft.com/office/drawing/2014/main" id="{09716D59-8C9E-7645-9883-A8EAC266CD27}"/>
                </a:ext>
              </a:extLst>
            </p:cNvPr>
            <p:cNvCxnSpPr>
              <a:cxnSpLocks/>
            </p:cNvCxnSpPr>
            <p:nvPr/>
          </p:nvCxnSpPr>
          <p:spPr>
            <a:xfrm>
              <a:off x="3630153" y="3294507"/>
              <a:ext cx="719632"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658AD20C-CF4A-EC43-AB7E-27F07FD696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74172" y="2799001"/>
              <a:ext cx="843400" cy="983967"/>
            </a:xfrm>
            <a:prstGeom prst="rect">
              <a:avLst/>
            </a:prstGeom>
            <a:effectLst>
              <a:outerShdw blurRad="50800" dist="25400" dir="13500000" algn="br" rotWithShape="0">
                <a:prstClr val="black">
                  <a:alpha val="40000"/>
                </a:prstClr>
              </a:outerShdw>
            </a:effectLst>
          </p:spPr>
        </p:pic>
        <p:cxnSp>
          <p:nvCxnSpPr>
            <p:cNvPr id="23" name="Straight Arrow Connector 22">
              <a:extLst>
                <a:ext uri="{FF2B5EF4-FFF2-40B4-BE49-F238E27FC236}">
                  <a16:creationId xmlns:a16="http://schemas.microsoft.com/office/drawing/2014/main" id="{0DF5ED79-C61D-6F43-9A07-93D674AF1176}"/>
                </a:ext>
              </a:extLst>
            </p:cNvPr>
            <p:cNvCxnSpPr>
              <a:cxnSpLocks/>
              <a:stCxn id="22" idx="3"/>
            </p:cNvCxnSpPr>
            <p:nvPr/>
          </p:nvCxnSpPr>
          <p:spPr>
            <a:xfrm>
              <a:off x="5217572" y="3290985"/>
              <a:ext cx="3035285" cy="676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11FE657-6DF1-6A4A-9E11-EAE1160E5651}"/>
                </a:ext>
              </a:extLst>
            </p:cNvPr>
            <p:cNvSpPr txBox="1"/>
            <p:nvPr/>
          </p:nvSpPr>
          <p:spPr>
            <a:xfrm>
              <a:off x="5217572" y="3089124"/>
              <a:ext cx="1179977" cy="169277"/>
            </a:xfrm>
            <a:prstGeom prst="rect">
              <a:avLst/>
            </a:prstGeom>
            <a:noFill/>
          </p:spPr>
          <p:txBody>
            <a:bodyPr wrap="square" lIns="0" tIns="0" rIns="0" bIns="0" rtlCol="0" anchor="ctr">
              <a:spAutoFit/>
            </a:bodyPr>
            <a:lstStyle/>
            <a:p>
              <a:pPr algn="ctr"/>
              <a:r>
                <a:rPr lang="en-US" sz="1100">
                  <a:solidFill>
                    <a:srgbClr val="202192"/>
                  </a:solidFill>
                  <a:latin typeface="+mj-lt"/>
                </a:rPr>
                <a:t>Outbound</a:t>
              </a:r>
            </a:p>
          </p:txBody>
        </p:sp>
        <p:sp>
          <p:nvSpPr>
            <p:cNvPr id="26" name="TextBox 25">
              <a:extLst>
                <a:ext uri="{FF2B5EF4-FFF2-40B4-BE49-F238E27FC236}">
                  <a16:creationId xmlns:a16="http://schemas.microsoft.com/office/drawing/2014/main" id="{9EF94ADD-A9EF-5A41-98B4-A33D9AAF8B05}"/>
                </a:ext>
              </a:extLst>
            </p:cNvPr>
            <p:cNvSpPr txBox="1"/>
            <p:nvPr/>
          </p:nvSpPr>
          <p:spPr>
            <a:xfrm>
              <a:off x="8330619" y="4163432"/>
              <a:ext cx="1873305" cy="646331"/>
            </a:xfrm>
            <a:prstGeom prst="rect">
              <a:avLst/>
            </a:prstGeom>
            <a:noFill/>
          </p:spPr>
          <p:txBody>
            <a:bodyPr wrap="square" rtlCol="0">
              <a:spAutoFit/>
            </a:bodyPr>
            <a:lstStyle/>
            <a:p>
              <a:pPr algn="ctr"/>
              <a:r>
                <a:rPr lang="en-US">
                  <a:solidFill>
                    <a:srgbClr val="1F2092"/>
                  </a:solidFill>
                </a:rPr>
                <a:t>statestore</a:t>
              </a:r>
            </a:p>
            <a:p>
              <a:pPr algn="ctr"/>
              <a:endParaRPr lang="en-US">
                <a:solidFill>
                  <a:srgbClr val="1F2092"/>
                </a:solidFill>
              </a:endParaRPr>
            </a:p>
          </p:txBody>
        </p:sp>
        <p:pic>
          <p:nvPicPr>
            <p:cNvPr id="27" name="Graphic 26">
              <a:extLst>
                <a:ext uri="{FF2B5EF4-FFF2-40B4-BE49-F238E27FC236}">
                  <a16:creationId xmlns:a16="http://schemas.microsoft.com/office/drawing/2014/main" id="{5432F075-1E05-A943-9736-2B74BD83E3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52857" y="2307153"/>
              <a:ext cx="1951067" cy="1951067"/>
            </a:xfrm>
            <a:prstGeom prst="rect">
              <a:avLst/>
            </a:prstGeom>
          </p:spPr>
        </p:pic>
      </p:grpSp>
      <p:pic>
        <p:nvPicPr>
          <p:cNvPr id="30" name="Picture 29" descr="Resiliency Demo wtih a microservice persisting state into Redis container wtih Dapr resiliency enabled">
            <a:extLst>
              <a:ext uri="{FF2B5EF4-FFF2-40B4-BE49-F238E27FC236}">
                <a16:creationId xmlns:a16="http://schemas.microsoft.com/office/drawing/2014/main" id="{C68E4A4E-C7FE-2D4A-9750-FD0FA05CCBFB}"/>
              </a:ext>
            </a:extLst>
          </p:cNvPr>
          <p:cNvPicPr>
            <a:picLocks noChangeAspect="1"/>
          </p:cNvPicPr>
          <p:nvPr/>
        </p:nvPicPr>
        <p:blipFill rotWithShape="1">
          <a:blip r:embed="rId9"/>
          <a:srcRect r="19706"/>
          <a:stretch/>
        </p:blipFill>
        <p:spPr>
          <a:xfrm>
            <a:off x="8944987" y="961308"/>
            <a:ext cx="2936832" cy="5194300"/>
          </a:xfrm>
          <a:prstGeom prst="rect">
            <a:avLst/>
          </a:prstGeom>
        </p:spPr>
      </p:pic>
      <p:sp>
        <p:nvSpPr>
          <p:cNvPr id="33" name="Title 2" descr="Resiliency Demo wtih a microservice persisting state into Redis container wtih Dapr resiliency enabled">
            <a:extLst>
              <a:ext uri="{FF2B5EF4-FFF2-40B4-BE49-F238E27FC236}">
                <a16:creationId xmlns:a16="http://schemas.microsoft.com/office/drawing/2014/main" id="{F0109FE8-FF55-024C-9EC0-5CB4BAC02C77}"/>
              </a:ext>
            </a:extLst>
          </p:cNvPr>
          <p:cNvSpPr txBox="1">
            <a:spLocks/>
          </p:cNvSpPr>
          <p:nvPr/>
        </p:nvSpPr>
        <p:spPr>
          <a:xfrm>
            <a:off x="274341" y="901320"/>
            <a:ext cx="2743200" cy="567566"/>
          </a:xfrm>
          <a:prstGeom prst="rect">
            <a:avLst/>
          </a:prstGeom>
        </p:spPr>
        <p:txBody>
          <a:bodyPr>
            <a:normAutofit/>
          </a:bodyPr>
          <a:lstStyle>
            <a:lvl1pPr algn="l" defTabSz="914400" rtl="0" eaLnBrk="1" latinLnBrk="0" hangingPunct="1">
              <a:lnSpc>
                <a:spcPct val="90000"/>
              </a:lnSpc>
              <a:spcBef>
                <a:spcPct val="0"/>
              </a:spcBef>
              <a:buNone/>
              <a:defRPr sz="2400" b="1" i="0" kern="1200">
                <a:solidFill>
                  <a:srgbClr val="2A436E"/>
                </a:solidFill>
                <a:latin typeface="Segoe UI Semibold" panose="020B0502040204020203" pitchFamily="34" charset="0"/>
                <a:ea typeface="+mj-ea"/>
                <a:cs typeface="Segoe UI Semibold" panose="020B0502040204020203" pitchFamily="34" charset="0"/>
              </a:defRPr>
            </a:lvl1pPr>
          </a:lstStyle>
          <a:p>
            <a:r>
              <a:rPr lang="en-US"/>
              <a:t>Dapr Resiliency</a:t>
            </a:r>
          </a:p>
        </p:txBody>
      </p:sp>
      <p:pic>
        <p:nvPicPr>
          <p:cNvPr id="36" name="Picture 35" descr="Resiliency Demo wtih a microservice persisting state into Redis container wtih Dapr resiliency enabled">
            <a:extLst>
              <a:ext uri="{FF2B5EF4-FFF2-40B4-BE49-F238E27FC236}">
                <a16:creationId xmlns:a16="http://schemas.microsoft.com/office/drawing/2014/main" id="{D50B7D6F-ADDF-D844-8C67-97BD7C8FAE3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341" y="3838025"/>
            <a:ext cx="5959787" cy="2909423"/>
          </a:xfrm>
          <a:prstGeom prst="rect">
            <a:avLst/>
          </a:prstGeom>
        </p:spPr>
      </p:pic>
      <p:sp>
        <p:nvSpPr>
          <p:cNvPr id="24" name="Multiply 23" descr="Resiliency Demo wtih a microservice persisting state into Redis container wtih Dapr resiliency enabled">
            <a:extLst>
              <a:ext uri="{FF2B5EF4-FFF2-40B4-BE49-F238E27FC236}">
                <a16:creationId xmlns:a16="http://schemas.microsoft.com/office/drawing/2014/main" id="{3620B356-2A4F-224A-81A9-3F1F8875E5FC}"/>
              </a:ext>
            </a:extLst>
          </p:cNvPr>
          <p:cNvSpPr/>
          <p:nvPr/>
        </p:nvSpPr>
        <p:spPr>
          <a:xfrm>
            <a:off x="5041292" y="2023990"/>
            <a:ext cx="533874" cy="62474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90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13698 -0.13958 " pathEditMode="relative" rAng="0" ptsTypes="AA">
                                      <p:cBhvr>
                                        <p:cTn id="6" dur="2000" fill="hold"/>
                                        <p:tgtEl>
                                          <p:spTgt spid="40"/>
                                        </p:tgtEl>
                                        <p:attrNameLst>
                                          <p:attrName>ppt_x</p:attrName>
                                          <p:attrName>ppt_y</p:attrName>
                                        </p:attrNameLst>
                                      </p:cBhvr>
                                      <p:rCtr x="-6849" y="-6991"/>
                                    </p:animMotion>
                                  </p:childTnLst>
                                </p:cTn>
                              </p:par>
                              <p:par>
                                <p:cTn id="7" presetID="10" presetClass="entr" presetSubtype="0" fill="hold" nodeType="withEffect">
                                  <p:stCondLst>
                                    <p:cond delay="1500"/>
                                  </p:stCondLst>
                                  <p:childTnLst>
                                    <p:set>
                                      <p:cBhvr>
                                        <p:cTn id="8" dur="1" fill="hold">
                                          <p:stCondLst>
                                            <p:cond delay="0"/>
                                          </p:stCondLst>
                                        </p:cTn>
                                        <p:tgtEl>
                                          <p:spTgt spid="36"/>
                                        </p:tgtEl>
                                        <p:attrNameLst>
                                          <p:attrName>style.visibility</p:attrName>
                                        </p:attrNameLst>
                                      </p:cBhvr>
                                      <p:to>
                                        <p:strVal val="visible"/>
                                      </p:to>
                                    </p:set>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Hexagon 48"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10829A1C-B3EF-B747-9CFB-DEB3CCD43799}"/>
              </a:ext>
            </a:extLst>
          </p:cNvPr>
          <p:cNvSpPr/>
          <p:nvPr/>
        </p:nvSpPr>
        <p:spPr bwMode="auto">
          <a:xfrm rot="5400000">
            <a:off x="7861231" y="2998845"/>
            <a:ext cx="1553836" cy="1424533"/>
          </a:xfrm>
          <a:prstGeom prst="hexagon">
            <a:avLst/>
          </a:prstGeom>
          <a:solidFill>
            <a:srgbClr val="F2F2F2"/>
          </a:solidFill>
          <a:ln w="28575">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Rounded Rectangle 3"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267CAD6A-AEE3-0C42-A7ED-7999A8B21A8B}"/>
              </a:ext>
            </a:extLst>
          </p:cNvPr>
          <p:cNvSpPr/>
          <p:nvPr/>
        </p:nvSpPr>
        <p:spPr>
          <a:xfrm>
            <a:off x="1810011" y="942399"/>
            <a:ext cx="8302539" cy="5648961"/>
          </a:xfrm>
          <a:prstGeom prst="roundRect">
            <a:avLst/>
          </a:prstGeom>
          <a:noFill/>
          <a:ln w="28575">
            <a:solidFill>
              <a:schemeClr val="accent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7F4F7A16-EFF4-FB41-9DF5-CB846A9BE6E6}"/>
              </a:ext>
            </a:extLst>
          </p:cNvPr>
          <p:cNvSpPr txBox="1"/>
          <p:nvPr/>
        </p:nvSpPr>
        <p:spPr>
          <a:xfrm>
            <a:off x="2742125" y="590455"/>
            <a:ext cx="2957017"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Azure Kubernetes Service</a:t>
            </a:r>
          </a:p>
        </p:txBody>
      </p:sp>
      <p:sp>
        <p:nvSpPr>
          <p:cNvPr id="8" name="Rectangular Callout 7"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A52BCEBE-9757-0940-BF1E-D62E33025A69}"/>
              </a:ext>
            </a:extLst>
          </p:cNvPr>
          <p:cNvSpPr/>
          <p:nvPr/>
        </p:nvSpPr>
        <p:spPr>
          <a:xfrm>
            <a:off x="4680720" y="3745911"/>
            <a:ext cx="1229096" cy="726409"/>
          </a:xfrm>
          <a:prstGeom prst="wedgeRectCallout">
            <a:avLst>
              <a:gd name="adj1" fmla="val -52147"/>
              <a:gd name="adj2" fmla="val 99765"/>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Resiliency enabled</a:t>
            </a:r>
          </a:p>
        </p:txBody>
      </p:sp>
      <p:sp>
        <p:nvSpPr>
          <p:cNvPr id="11" name="Hexagon 10"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40445D1A-FFA7-9F4A-8A1B-11E2F76C632E}"/>
              </a:ext>
            </a:extLst>
          </p:cNvPr>
          <p:cNvSpPr/>
          <p:nvPr/>
        </p:nvSpPr>
        <p:spPr bwMode="auto">
          <a:xfrm rot="5400000">
            <a:off x="3012250" y="3965328"/>
            <a:ext cx="1553836" cy="1424533"/>
          </a:xfrm>
          <a:prstGeom prst="hexagon">
            <a:avLst/>
          </a:prstGeom>
          <a:solidFill>
            <a:srgbClr val="0078D4"/>
          </a:solidFill>
          <a:ln w="28575">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TextBox 11"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F015C541-14F9-3743-9E5C-5459A223A0A5}"/>
              </a:ext>
            </a:extLst>
          </p:cNvPr>
          <p:cNvSpPr txBox="1"/>
          <p:nvPr/>
        </p:nvSpPr>
        <p:spPr>
          <a:xfrm>
            <a:off x="3076900" y="4470466"/>
            <a:ext cx="142453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FFFFFF"/>
                </a:solidFill>
                <a:latin typeface="Segoe UI Semibold"/>
              </a:rPr>
              <a:t>Frontend-A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FFFFFF"/>
                </a:solidFill>
                <a:latin typeface="Segoe UI Semibold"/>
              </a:rPr>
              <a:t>(Dapr)</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13" name="!!Sidecar"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6530AC46-5708-1A40-B5F2-D5E32F655FA3}"/>
              </a:ext>
            </a:extLst>
          </p:cNvPr>
          <p:cNvGrpSpPr/>
          <p:nvPr/>
        </p:nvGrpSpPr>
        <p:grpSpPr>
          <a:xfrm>
            <a:off x="4179920" y="4779628"/>
            <a:ext cx="616089" cy="721334"/>
            <a:chOff x="8298598" y="2543027"/>
            <a:chExt cx="1186830" cy="1389573"/>
          </a:xfrm>
        </p:grpSpPr>
        <p:sp>
          <p:nvSpPr>
            <p:cNvPr id="14" name="Freeform: Shape 67">
              <a:extLst>
                <a:ext uri="{FF2B5EF4-FFF2-40B4-BE49-F238E27FC236}">
                  <a16:creationId xmlns:a16="http://schemas.microsoft.com/office/drawing/2014/main" id="{F989ACA2-3AAA-C841-BBFF-538D6CC39848}"/>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68">
              <a:extLst>
                <a:ext uri="{FF2B5EF4-FFF2-40B4-BE49-F238E27FC236}">
                  <a16:creationId xmlns:a16="http://schemas.microsoft.com/office/drawing/2014/main" id="{C4945F5E-FF51-A94C-A929-B246893D5D10}"/>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 name="Graphic 11">
              <a:extLst>
                <a:ext uri="{FF2B5EF4-FFF2-40B4-BE49-F238E27FC236}">
                  <a16:creationId xmlns:a16="http://schemas.microsoft.com/office/drawing/2014/main" id="{E637B685-8BBC-BF4E-B298-D6A66DCA7450}"/>
                </a:ext>
              </a:extLst>
            </p:cNvPr>
            <p:cNvGrpSpPr/>
            <p:nvPr/>
          </p:nvGrpSpPr>
          <p:grpSpPr>
            <a:xfrm>
              <a:off x="8386477" y="2846026"/>
              <a:ext cx="952402" cy="699902"/>
              <a:chOff x="8386477" y="2846026"/>
              <a:chExt cx="952402" cy="699902"/>
            </a:xfrm>
          </p:grpSpPr>
          <p:sp>
            <p:nvSpPr>
              <p:cNvPr id="17" name="Freeform: Shape 70">
                <a:extLst>
                  <a:ext uri="{FF2B5EF4-FFF2-40B4-BE49-F238E27FC236}">
                    <a16:creationId xmlns:a16="http://schemas.microsoft.com/office/drawing/2014/main" id="{A327F287-963F-BF4E-A594-E27229C9AED2}"/>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71">
                <a:extLst>
                  <a:ext uri="{FF2B5EF4-FFF2-40B4-BE49-F238E27FC236}">
                    <a16:creationId xmlns:a16="http://schemas.microsoft.com/office/drawing/2014/main" id="{73C22502-CEB7-264B-A009-04A1926C33C7}"/>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72">
                <a:extLst>
                  <a:ext uri="{FF2B5EF4-FFF2-40B4-BE49-F238E27FC236}">
                    <a16:creationId xmlns:a16="http://schemas.microsoft.com/office/drawing/2014/main" id="{CFA85F2B-6CC8-B640-ABF2-D3EA7C461ED9}"/>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85">
                <a:extLst>
                  <a:ext uri="{FF2B5EF4-FFF2-40B4-BE49-F238E27FC236}">
                    <a16:creationId xmlns:a16="http://schemas.microsoft.com/office/drawing/2014/main" id="{449675D2-04D9-ED45-BC39-E8AC203B84B7}"/>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86">
                <a:extLst>
                  <a:ext uri="{FF2B5EF4-FFF2-40B4-BE49-F238E27FC236}">
                    <a16:creationId xmlns:a16="http://schemas.microsoft.com/office/drawing/2014/main" id="{B8B4D6D2-654F-EB47-9614-3E74087014A8}"/>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87">
                <a:extLst>
                  <a:ext uri="{FF2B5EF4-FFF2-40B4-BE49-F238E27FC236}">
                    <a16:creationId xmlns:a16="http://schemas.microsoft.com/office/drawing/2014/main" id="{1FDDDF1F-87D4-E641-95E1-C40F9761C42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3" name="Hexagon 22"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C71B126A-685B-0645-B293-BED003979E33}"/>
              </a:ext>
            </a:extLst>
          </p:cNvPr>
          <p:cNvSpPr/>
          <p:nvPr/>
        </p:nvSpPr>
        <p:spPr bwMode="auto">
          <a:xfrm rot="5400000">
            <a:off x="3012249" y="1834310"/>
            <a:ext cx="1553836" cy="1424533"/>
          </a:xfrm>
          <a:prstGeom prst="hexagon">
            <a:avLst/>
          </a:prstGeom>
          <a:solidFill>
            <a:srgbClr val="0078D4"/>
          </a:solidFill>
          <a:ln w="28575">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4" name="TextBox 23"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41783459-A0A5-6F49-A517-0CA01B2D0707}"/>
              </a:ext>
            </a:extLst>
          </p:cNvPr>
          <p:cNvSpPr txBox="1"/>
          <p:nvPr/>
        </p:nvSpPr>
        <p:spPr>
          <a:xfrm>
            <a:off x="3076900" y="2338220"/>
            <a:ext cx="142453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FFFFFF"/>
                </a:solidFill>
                <a:latin typeface="Segoe UI Semibold"/>
              </a:rPr>
              <a:t>Frontend-A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FFFFFF"/>
                </a:solidFill>
                <a:latin typeface="Segoe UI Semibold"/>
              </a:rPr>
              <a:t>(No-Dapr)</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25" name="Straight Arrow Connector 24"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DE2DF27D-7279-A043-8E20-C572253C5F61}"/>
              </a:ext>
            </a:extLst>
          </p:cNvPr>
          <p:cNvCxnSpPr>
            <a:cxnSpLocks/>
            <a:stCxn id="15" idx="1"/>
          </p:cNvCxnSpPr>
          <p:nvPr/>
        </p:nvCxnSpPr>
        <p:spPr>
          <a:xfrm flipV="1">
            <a:off x="4764140" y="4114340"/>
            <a:ext cx="2904773" cy="816408"/>
          </a:xfrm>
          <a:prstGeom prst="straightConnector1">
            <a:avLst/>
          </a:prstGeom>
          <a:ln w="57150">
            <a:solidFill>
              <a:srgbClr val="1F20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D5979F95-ECF2-E04B-A685-3964189DAC0A}"/>
              </a:ext>
            </a:extLst>
          </p:cNvPr>
          <p:cNvCxnSpPr>
            <a:cxnSpLocks/>
            <a:stCxn id="24" idx="3"/>
          </p:cNvCxnSpPr>
          <p:nvPr/>
        </p:nvCxnSpPr>
        <p:spPr>
          <a:xfrm>
            <a:off x="4501433" y="2553664"/>
            <a:ext cx="3356478" cy="1100421"/>
          </a:xfrm>
          <a:prstGeom prst="straightConnector1">
            <a:avLst/>
          </a:prstGeom>
          <a:ln w="57150">
            <a:solidFill>
              <a:srgbClr val="1F20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6D35833A-4E25-0540-B34E-BC471A1DF0D0}"/>
              </a:ext>
            </a:extLst>
          </p:cNvPr>
          <p:cNvCxnSpPr>
            <a:cxnSpLocks/>
            <a:stCxn id="37" idx="3"/>
          </p:cNvCxnSpPr>
          <p:nvPr/>
        </p:nvCxnSpPr>
        <p:spPr>
          <a:xfrm>
            <a:off x="9282444" y="3649264"/>
            <a:ext cx="1442075" cy="0"/>
          </a:xfrm>
          <a:prstGeom prst="straightConnector1">
            <a:avLst/>
          </a:prstGeom>
          <a:ln w="57150">
            <a:solidFill>
              <a:srgbClr val="1F2092"/>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6" name="Group 55"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EF72D9F6-B6B2-B147-A990-EBA4B7594513}"/>
              </a:ext>
            </a:extLst>
          </p:cNvPr>
          <p:cNvGrpSpPr/>
          <p:nvPr/>
        </p:nvGrpSpPr>
        <p:grpSpPr>
          <a:xfrm>
            <a:off x="7813050" y="1889443"/>
            <a:ext cx="1509718" cy="851905"/>
            <a:chOff x="7813050" y="1889443"/>
            <a:chExt cx="1509718" cy="851905"/>
          </a:xfrm>
        </p:grpSpPr>
        <p:sp>
          <p:nvSpPr>
            <p:cNvPr id="7" name="Rectangular Callout 6">
              <a:extLst>
                <a:ext uri="{FF2B5EF4-FFF2-40B4-BE49-F238E27FC236}">
                  <a16:creationId xmlns:a16="http://schemas.microsoft.com/office/drawing/2014/main" id="{E7DD00C9-CF0F-FB43-928F-4359C831C4D8}"/>
                </a:ext>
              </a:extLst>
            </p:cNvPr>
            <p:cNvSpPr/>
            <p:nvPr/>
          </p:nvSpPr>
          <p:spPr>
            <a:xfrm>
              <a:off x="7813050" y="1889443"/>
              <a:ext cx="1464857" cy="851905"/>
            </a:xfrm>
            <a:prstGeom prst="wedgeRectCallout">
              <a:avLst>
                <a:gd name="adj1" fmla="val -21264"/>
                <a:gd name="adj2" fmla="val 72258"/>
              </a:avLst>
            </a:prstGeom>
            <a:solidFill>
              <a:srgbClr val="F2F2F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Inject 6s Delay in 1 Pod</a:t>
              </a:r>
            </a:p>
          </p:txBody>
        </p:sp>
        <p:sp>
          <p:nvSpPr>
            <p:cNvPr id="39" name="Rectangle 38">
              <a:extLst>
                <a:ext uri="{FF2B5EF4-FFF2-40B4-BE49-F238E27FC236}">
                  <a16:creationId xmlns:a16="http://schemas.microsoft.com/office/drawing/2014/main" id="{F488C410-7B43-114C-9FAA-E5C114F893D1}"/>
                </a:ext>
              </a:extLst>
            </p:cNvPr>
            <p:cNvSpPr/>
            <p:nvPr/>
          </p:nvSpPr>
          <p:spPr>
            <a:xfrm>
              <a:off x="8967513" y="2483220"/>
              <a:ext cx="207820" cy="1675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Shape, arrow&#10;&#10;Description automatically generated">
              <a:extLst>
                <a:ext uri="{FF2B5EF4-FFF2-40B4-BE49-F238E27FC236}">
                  <a16:creationId xmlns:a16="http://schemas.microsoft.com/office/drawing/2014/main" id="{3B9FE1D7-22A4-7D4F-B31A-2A2E47271859}"/>
                </a:ext>
              </a:extLst>
            </p:cNvPr>
            <p:cNvPicPr>
              <a:picLocks noChangeAspect="1"/>
            </p:cNvPicPr>
            <p:nvPr/>
          </p:nvPicPr>
          <p:blipFill>
            <a:blip r:embed="rId3"/>
            <a:stretch>
              <a:fillRect/>
            </a:stretch>
          </p:blipFill>
          <p:spPr>
            <a:xfrm>
              <a:off x="8814513" y="2434455"/>
              <a:ext cx="508255" cy="266552"/>
            </a:xfrm>
            <a:prstGeom prst="rect">
              <a:avLst/>
            </a:prstGeom>
          </p:spPr>
        </p:pic>
      </p:grpSp>
      <p:sp>
        <p:nvSpPr>
          <p:cNvPr id="41" name="Rectangle 40"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6CE235FC-3885-7143-BA46-F6A492AB95FF}"/>
              </a:ext>
            </a:extLst>
          </p:cNvPr>
          <p:cNvSpPr/>
          <p:nvPr/>
        </p:nvSpPr>
        <p:spPr>
          <a:xfrm>
            <a:off x="1437192" y="493355"/>
            <a:ext cx="1193274" cy="1064973"/>
          </a:xfrm>
          <a:prstGeom prst="rect">
            <a:avLst/>
          </a:prstGeom>
          <a:solidFill>
            <a:srgbClr val="F3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FECCB9EA-89C1-F745-8EF7-147EDC330F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96237" y="605572"/>
            <a:ext cx="1045888" cy="1045888"/>
          </a:xfrm>
          <a:prstGeom prst="rect">
            <a:avLst/>
          </a:prstGeom>
        </p:spPr>
      </p:pic>
      <p:cxnSp>
        <p:nvCxnSpPr>
          <p:cNvPr id="44" name="Straight Arrow Connector 43"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ABB1F6B5-2D09-594F-A2FA-345F047564E4}"/>
              </a:ext>
            </a:extLst>
          </p:cNvPr>
          <p:cNvCxnSpPr>
            <a:cxnSpLocks/>
            <a:stCxn id="48" idx="3"/>
            <a:endCxn id="24" idx="1"/>
          </p:cNvCxnSpPr>
          <p:nvPr/>
        </p:nvCxnSpPr>
        <p:spPr>
          <a:xfrm flipV="1">
            <a:off x="1625653" y="2553664"/>
            <a:ext cx="1451247" cy="1095600"/>
          </a:xfrm>
          <a:prstGeom prst="straightConnector1">
            <a:avLst/>
          </a:prstGeom>
          <a:ln w="57150">
            <a:solidFill>
              <a:srgbClr val="1F209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F7BFC8A6-B650-944F-ACBA-5DAEBDCC45DB}"/>
              </a:ext>
            </a:extLst>
          </p:cNvPr>
          <p:cNvCxnSpPr>
            <a:cxnSpLocks/>
            <a:stCxn id="48" idx="3"/>
            <a:endCxn id="12" idx="1"/>
          </p:cNvCxnSpPr>
          <p:nvPr/>
        </p:nvCxnSpPr>
        <p:spPr>
          <a:xfrm>
            <a:off x="1625653" y="3649264"/>
            <a:ext cx="1451247" cy="1036646"/>
          </a:xfrm>
          <a:prstGeom prst="straightConnector1">
            <a:avLst/>
          </a:prstGeom>
          <a:ln w="57150">
            <a:solidFill>
              <a:srgbClr val="1F209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Hexagon 45"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2EA3575A-5AC8-1C40-8CEF-C95C1191D53F}"/>
              </a:ext>
            </a:extLst>
          </p:cNvPr>
          <p:cNvSpPr/>
          <p:nvPr/>
        </p:nvSpPr>
        <p:spPr bwMode="auto">
          <a:xfrm rot="5400000">
            <a:off x="7771614" y="2923045"/>
            <a:ext cx="1553836" cy="1424533"/>
          </a:xfrm>
          <a:prstGeom prst="hexagon">
            <a:avLst/>
          </a:prstGeom>
          <a:solidFill>
            <a:srgbClr val="0078D4"/>
          </a:solidFill>
          <a:ln w="28575">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 name="TextBox 36"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FCEBD5D6-E1A7-AF4C-A709-C57D985049E8}"/>
              </a:ext>
            </a:extLst>
          </p:cNvPr>
          <p:cNvSpPr txBox="1"/>
          <p:nvPr/>
        </p:nvSpPr>
        <p:spPr>
          <a:xfrm>
            <a:off x="7857911" y="3541542"/>
            <a:ext cx="142453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FFFFFF"/>
                </a:solidFill>
                <a:latin typeface="Segoe UI Semibold"/>
              </a:rPr>
              <a:t>Backend-B</a:t>
            </a:r>
          </a:p>
        </p:txBody>
      </p:sp>
      <p:grpSp>
        <p:nvGrpSpPr>
          <p:cNvPr id="27" name="!!Sidecar"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EE825431-F95D-4C48-A60B-C131C7270AEB}"/>
              </a:ext>
            </a:extLst>
          </p:cNvPr>
          <p:cNvGrpSpPr/>
          <p:nvPr/>
        </p:nvGrpSpPr>
        <p:grpSpPr>
          <a:xfrm>
            <a:off x="7673450" y="3766880"/>
            <a:ext cx="582161" cy="696200"/>
            <a:chOff x="8298598" y="2543027"/>
            <a:chExt cx="1186830" cy="1389573"/>
          </a:xfrm>
        </p:grpSpPr>
        <p:sp>
          <p:nvSpPr>
            <p:cNvPr id="28" name="Freeform: Shape 23">
              <a:extLst>
                <a:ext uri="{FF2B5EF4-FFF2-40B4-BE49-F238E27FC236}">
                  <a16:creationId xmlns:a16="http://schemas.microsoft.com/office/drawing/2014/main" id="{342F1AB9-AA0C-2845-A2DB-D2AE4AD95C64}"/>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4">
              <a:extLst>
                <a:ext uri="{FF2B5EF4-FFF2-40B4-BE49-F238E27FC236}">
                  <a16:creationId xmlns:a16="http://schemas.microsoft.com/office/drawing/2014/main" id="{62E0386A-EBE8-7B44-B628-1E5DE19A1DF7}"/>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0" name="Graphic 11">
              <a:extLst>
                <a:ext uri="{FF2B5EF4-FFF2-40B4-BE49-F238E27FC236}">
                  <a16:creationId xmlns:a16="http://schemas.microsoft.com/office/drawing/2014/main" id="{21EBF710-208C-AD40-A6F5-E4CA8E76D634}"/>
                </a:ext>
              </a:extLst>
            </p:cNvPr>
            <p:cNvGrpSpPr/>
            <p:nvPr/>
          </p:nvGrpSpPr>
          <p:grpSpPr>
            <a:xfrm>
              <a:off x="8386477" y="2846026"/>
              <a:ext cx="952402" cy="699902"/>
              <a:chOff x="8386477" y="2846026"/>
              <a:chExt cx="952402" cy="699902"/>
            </a:xfrm>
          </p:grpSpPr>
          <p:sp>
            <p:nvSpPr>
              <p:cNvPr id="31" name="Freeform: Shape 26">
                <a:extLst>
                  <a:ext uri="{FF2B5EF4-FFF2-40B4-BE49-F238E27FC236}">
                    <a16:creationId xmlns:a16="http://schemas.microsoft.com/office/drawing/2014/main" id="{AB46E69D-0D52-114E-A915-422BDE8902EF}"/>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27">
                <a:extLst>
                  <a:ext uri="{FF2B5EF4-FFF2-40B4-BE49-F238E27FC236}">
                    <a16:creationId xmlns:a16="http://schemas.microsoft.com/office/drawing/2014/main" id="{8CCB1EBB-8323-1849-9E8F-8AA829EB6F49}"/>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28">
                <a:extLst>
                  <a:ext uri="{FF2B5EF4-FFF2-40B4-BE49-F238E27FC236}">
                    <a16:creationId xmlns:a16="http://schemas.microsoft.com/office/drawing/2014/main" id="{68258939-54FA-ED42-A3A8-2931E6F7B01F}"/>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29">
                <a:extLst>
                  <a:ext uri="{FF2B5EF4-FFF2-40B4-BE49-F238E27FC236}">
                    <a16:creationId xmlns:a16="http://schemas.microsoft.com/office/drawing/2014/main" id="{39184D9A-89E3-E344-898B-5C1F55AA61BD}"/>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0">
                <a:extLst>
                  <a:ext uri="{FF2B5EF4-FFF2-40B4-BE49-F238E27FC236}">
                    <a16:creationId xmlns:a16="http://schemas.microsoft.com/office/drawing/2014/main" id="{B2DDF456-B5F4-B446-9C44-300D3355BECC}"/>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1">
                <a:extLst>
                  <a:ext uri="{FF2B5EF4-FFF2-40B4-BE49-F238E27FC236}">
                    <a16:creationId xmlns:a16="http://schemas.microsoft.com/office/drawing/2014/main" id="{E97FCEE2-EE6D-FE44-AC7B-47302E83D0CB}"/>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48" name="Graphic 47"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7306B4AC-C240-8240-90FC-AEC0DDD619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1461" y="3042168"/>
            <a:ext cx="1214192" cy="1214192"/>
          </a:xfrm>
          <a:prstGeom prst="rect">
            <a:avLst/>
          </a:prstGeom>
        </p:spPr>
      </p:pic>
      <p:pic>
        <p:nvPicPr>
          <p:cNvPr id="50" name="Graphic 49"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4C00AB35-695C-C94F-9C22-DB55C7AF85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24519" y="3080109"/>
            <a:ext cx="1176251" cy="1176251"/>
          </a:xfrm>
          <a:prstGeom prst="rect">
            <a:avLst/>
          </a:prstGeom>
        </p:spPr>
      </p:pic>
      <p:grpSp>
        <p:nvGrpSpPr>
          <p:cNvPr id="52" name="Group 51" descr="Microservice application deployed to AKS that has Dapr resiliency enable on one frontend and not the other. Usese Azure Chaos Studio to inject network latency into one of the pods. Uses Azure load test to show how the application performs under load">
            <a:extLst>
              <a:ext uri="{FF2B5EF4-FFF2-40B4-BE49-F238E27FC236}">
                <a16:creationId xmlns:a16="http://schemas.microsoft.com/office/drawing/2014/main" id="{BCE1004F-DA1B-5348-9DA1-A143E1911970}"/>
              </a:ext>
            </a:extLst>
          </p:cNvPr>
          <p:cNvGrpSpPr/>
          <p:nvPr/>
        </p:nvGrpSpPr>
        <p:grpSpPr>
          <a:xfrm>
            <a:off x="5167163" y="5041163"/>
            <a:ext cx="1857673" cy="1207244"/>
            <a:chOff x="5489937" y="4897340"/>
            <a:chExt cx="1857673" cy="1207244"/>
          </a:xfrm>
        </p:grpSpPr>
        <p:sp>
          <p:nvSpPr>
            <p:cNvPr id="47" name="Rectangle 46">
              <a:extLst>
                <a:ext uri="{FF2B5EF4-FFF2-40B4-BE49-F238E27FC236}">
                  <a16:creationId xmlns:a16="http://schemas.microsoft.com/office/drawing/2014/main" id="{0986F862-9035-B94A-A958-781B2943A469}"/>
                </a:ext>
              </a:extLst>
            </p:cNvPr>
            <p:cNvSpPr/>
            <p:nvPr/>
          </p:nvSpPr>
          <p:spPr>
            <a:xfrm>
              <a:off x="5489937" y="4897340"/>
              <a:ext cx="1857673" cy="120724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13AE81F8-9D6D-A244-A98B-A8D2C3569550}"/>
                </a:ext>
              </a:extLst>
            </p:cNvPr>
            <p:cNvSpPr txBox="1"/>
            <p:nvPr/>
          </p:nvSpPr>
          <p:spPr>
            <a:xfrm>
              <a:off x="5489937" y="4963668"/>
              <a:ext cx="1857673" cy="1107996"/>
            </a:xfrm>
            <a:prstGeom prst="rect">
              <a:avLst/>
            </a:prstGeom>
            <a:noFill/>
            <a:ln>
              <a:noFill/>
            </a:ln>
          </p:spPr>
          <p:txBody>
            <a:bodyPr wrap="square" rtlCol="0">
              <a:spAutoFit/>
            </a:bodyPr>
            <a:lstStyle/>
            <a:p>
              <a:r>
                <a:rPr lang="en-US" sz="1100">
                  <a:solidFill>
                    <a:srgbClr val="00B0F0"/>
                  </a:solidFill>
                </a:rPr>
                <a:t>policies:</a:t>
              </a:r>
            </a:p>
            <a:p>
              <a:r>
                <a:rPr lang="en-US" sz="1100">
                  <a:solidFill>
                    <a:srgbClr val="00B0F0"/>
                  </a:solidFill>
                </a:rPr>
                <a:t>  retries:</a:t>
              </a:r>
            </a:p>
            <a:p>
              <a:r>
                <a:rPr lang="en-US" sz="1100">
                  <a:solidFill>
                    <a:srgbClr val="00B0F0"/>
                  </a:solidFill>
                </a:rPr>
                <a:t>    retryFiveTimes:</a:t>
              </a:r>
            </a:p>
            <a:p>
              <a:r>
                <a:rPr lang="en-US" sz="1100">
                  <a:solidFill>
                    <a:srgbClr val="00B0F0"/>
                  </a:solidFill>
                </a:rPr>
                <a:t>        policy: </a:t>
              </a:r>
              <a:r>
                <a:rPr lang="en-US" sz="1100">
                  <a:solidFill>
                    <a:srgbClr val="FFC000"/>
                  </a:solidFill>
                </a:rPr>
                <a:t>constant</a:t>
              </a:r>
            </a:p>
            <a:p>
              <a:r>
                <a:rPr lang="en-US" sz="1100">
                  <a:solidFill>
                    <a:srgbClr val="00B0F0"/>
                  </a:solidFill>
                </a:rPr>
                <a:t>        duration: </a:t>
              </a:r>
              <a:r>
                <a:rPr lang="en-US" sz="1100">
                  <a:solidFill>
                    <a:srgbClr val="FFC000"/>
                  </a:solidFill>
                </a:rPr>
                <a:t>50ms</a:t>
              </a:r>
            </a:p>
            <a:p>
              <a:r>
                <a:rPr lang="en-US" sz="1100">
                  <a:solidFill>
                    <a:srgbClr val="00B0F0"/>
                  </a:solidFill>
                </a:rPr>
                <a:t>        maxRetries: </a:t>
              </a:r>
              <a:r>
                <a:rPr lang="en-US" sz="1100">
                  <a:solidFill>
                    <a:srgbClr val="FFC000"/>
                  </a:solidFill>
                </a:rPr>
                <a:t>5</a:t>
              </a:r>
            </a:p>
          </p:txBody>
        </p:sp>
      </p:grpSp>
    </p:spTree>
    <p:extLst>
      <p:ext uri="{BB962C8B-B14F-4D97-AF65-F5344CB8AC3E}">
        <p14:creationId xmlns:p14="http://schemas.microsoft.com/office/powerpoint/2010/main" val="117044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72C3-E534-3641-BF6A-A12E747FD1C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35E2D49-C243-374B-BD9B-E989F5413F8E}"/>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94DD7682-B1DE-1546-B819-02502255AA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955089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FBB0-C5DE-1D43-A483-B0B577CEE17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181DB23-8DBB-6845-960C-87F56EB3E039}"/>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A61E090-883A-5948-8D37-069624429C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79606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2F07-170E-5747-A804-1AADA191FF1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B19554-A000-BF44-889B-D72F8626F769}"/>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F3E1186-673A-6847-AE6A-1AC5EB240280}"/>
              </a:ext>
            </a:extLst>
          </p:cNvPr>
          <p:cNvPicPr>
            <a:picLocks noChangeAspect="1"/>
          </p:cNvPicPr>
          <p:nvPr/>
        </p:nvPicPr>
        <p:blipFill>
          <a:blip r:embed="rId3"/>
          <a:stretch>
            <a:fillRect/>
          </a:stretch>
        </p:blipFill>
        <p:spPr>
          <a:xfrm>
            <a:off x="0" y="-159658"/>
            <a:ext cx="12192000" cy="6858000"/>
          </a:xfrm>
          <a:prstGeom prst="rect">
            <a:avLst/>
          </a:prstGeom>
        </p:spPr>
      </p:pic>
      <p:sp>
        <p:nvSpPr>
          <p:cNvPr id="5" name="TextBox 4">
            <a:extLst>
              <a:ext uri="{FF2B5EF4-FFF2-40B4-BE49-F238E27FC236}">
                <a16:creationId xmlns:a16="http://schemas.microsoft.com/office/drawing/2014/main" id="{65EAC6C3-C11B-A741-AAD6-17DC5746ECBB}"/>
              </a:ext>
            </a:extLst>
          </p:cNvPr>
          <p:cNvSpPr txBox="1"/>
          <p:nvPr/>
        </p:nvSpPr>
        <p:spPr>
          <a:xfrm>
            <a:off x="1443385" y="1422682"/>
            <a:ext cx="10163907" cy="3693319"/>
          </a:xfrm>
          <a:prstGeom prst="rect">
            <a:avLst/>
          </a:prstGeom>
          <a:solidFill>
            <a:schemeClr val="accent6">
              <a:lumMod val="50000"/>
            </a:schemeClr>
          </a:solidFill>
        </p:spPr>
        <p:txBody>
          <a:bodyPr wrap="square" lIns="0" tIns="0" rIns="0" bIns="0" rtlCol="0">
            <a:spAutoFit/>
          </a:bodyPr>
          <a:lstStyle/>
          <a:p>
            <a:r>
              <a:rPr lang="en-US" sz="1600" b="0">
                <a:solidFill>
                  <a:srgbClr val="569CD6"/>
                </a:solidFill>
                <a:effectLst/>
                <a:latin typeface="Menlo" panose="020B0609030804020204" pitchFamily="49" charset="0"/>
              </a:rPr>
              <a:t>var</a:t>
            </a:r>
            <a:r>
              <a:rPr lang="en-US" sz="1600" b="0">
                <a:solidFill>
                  <a:srgbClr val="D4D4D4"/>
                </a:solidFill>
                <a:effectLst/>
                <a:latin typeface="Menlo" panose="020B0609030804020204" pitchFamily="49" charset="0"/>
              </a:rPr>
              <a:t> </a:t>
            </a:r>
            <a:r>
              <a:rPr lang="en-US" sz="1600" b="0">
                <a:solidFill>
                  <a:srgbClr val="9CDCFE"/>
                </a:solidFill>
                <a:effectLst/>
                <a:latin typeface="Menlo" panose="020B0609030804020204" pitchFamily="49" charset="0"/>
              </a:rPr>
              <a:t>client</a:t>
            </a:r>
            <a:r>
              <a:rPr lang="en-US" sz="1600" b="0">
                <a:solidFill>
                  <a:srgbClr val="D4D4D4"/>
                </a:solidFill>
                <a:effectLst/>
                <a:latin typeface="Menlo" panose="020B0609030804020204" pitchFamily="49" charset="0"/>
              </a:rPr>
              <a:t> = </a:t>
            </a:r>
            <a:r>
              <a:rPr lang="en-US" sz="1600" b="0">
                <a:solidFill>
                  <a:srgbClr val="569CD6"/>
                </a:solidFill>
                <a:effectLst/>
                <a:latin typeface="Menlo" panose="020B0609030804020204" pitchFamily="49" charset="0"/>
              </a:rPr>
              <a:t>new</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HttpClient</a:t>
            </a:r>
            <a:r>
              <a:rPr lang="en-US" sz="1600" b="0">
                <a:solidFill>
                  <a:srgbClr val="D4D4D4"/>
                </a:solidFill>
                <a:effectLst/>
                <a:latin typeface="Menlo" panose="020B0609030804020204" pitchFamily="49" charset="0"/>
              </a:rPr>
              <a:t>();</a:t>
            </a:r>
          </a:p>
          <a:p>
            <a:br>
              <a:rPr lang="en-US" sz="1600" b="0">
                <a:solidFill>
                  <a:srgbClr val="6A9955"/>
                </a:solidFill>
                <a:effectLst/>
                <a:latin typeface="Menlo" panose="020B0609030804020204" pitchFamily="49" charset="0"/>
              </a:rPr>
            </a:br>
            <a:r>
              <a:rPr lang="en-US" sz="1600" b="0">
                <a:solidFill>
                  <a:srgbClr val="6A9955"/>
                </a:solidFill>
                <a:effectLst/>
                <a:latin typeface="Menlo" panose="020B0609030804020204" pitchFamily="49" charset="0"/>
              </a:rPr>
              <a:t>// 1-line change: </a:t>
            </a:r>
            <a:r>
              <a:rPr lang="en-US" sz="1600" b="0" err="1">
                <a:solidFill>
                  <a:srgbClr val="6A9955"/>
                </a:solidFill>
                <a:effectLst/>
                <a:latin typeface="Menlo" panose="020B0609030804020204" pitchFamily="49" charset="0"/>
              </a:rPr>
              <a:t>Dapr</a:t>
            </a:r>
            <a:r>
              <a:rPr lang="en-US" sz="1600" b="0">
                <a:solidFill>
                  <a:srgbClr val="6A9955"/>
                </a:solidFill>
                <a:effectLst/>
                <a:latin typeface="Menlo" panose="020B0609030804020204" pitchFamily="49" charset="0"/>
              </a:rPr>
              <a:t> app id as part of the header</a:t>
            </a:r>
            <a:endParaRPr lang="en-US" sz="1600" b="0">
              <a:solidFill>
                <a:srgbClr val="D4D4D4"/>
              </a:solidFill>
              <a:effectLst/>
              <a:latin typeface="Menlo" panose="020B0609030804020204" pitchFamily="49" charset="0"/>
            </a:endParaRPr>
          </a:p>
          <a:p>
            <a:r>
              <a:rPr lang="en-US" sz="1600" b="0" err="1">
                <a:solidFill>
                  <a:srgbClr val="9CDCFE"/>
                </a:solidFill>
                <a:effectLst/>
                <a:latin typeface="Menlo" panose="020B0609030804020204" pitchFamily="49" charset="0"/>
              </a:rPr>
              <a:t>client</a:t>
            </a:r>
            <a:r>
              <a:rPr lang="en-US" sz="1600" b="0" err="1">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DefaultRequestHeaders</a:t>
            </a:r>
            <a:r>
              <a:rPr lang="en-US" sz="1600" b="0" err="1">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Add</a:t>
            </a:r>
            <a:r>
              <a:rPr lang="en-US" sz="1600" b="0">
                <a:solidFill>
                  <a:srgbClr val="D4D4D4"/>
                </a:solidFill>
                <a:effectLst/>
                <a:latin typeface="Menlo" panose="020B0609030804020204" pitchFamily="49" charset="0"/>
              </a:rPr>
              <a:t>(</a:t>
            </a:r>
            <a:r>
              <a:rPr lang="en-US" sz="1600" b="0">
                <a:solidFill>
                  <a:srgbClr val="CE9178"/>
                </a:solidFill>
                <a:effectLst/>
                <a:latin typeface="Menlo" panose="020B0609030804020204" pitchFamily="49" charset="0"/>
              </a:rPr>
              <a:t>"</a:t>
            </a:r>
            <a:r>
              <a:rPr lang="en-US" sz="1600" b="0" err="1">
                <a:solidFill>
                  <a:srgbClr val="CE9178"/>
                </a:solidFill>
                <a:effectLst/>
                <a:latin typeface="Menlo" panose="020B0609030804020204" pitchFamily="49" charset="0"/>
              </a:rPr>
              <a:t>dapr</a:t>
            </a:r>
            <a:r>
              <a:rPr lang="en-US" sz="1600" b="0">
                <a:solidFill>
                  <a:srgbClr val="CE9178"/>
                </a:solidFill>
                <a:effectLst/>
                <a:latin typeface="Menlo" panose="020B0609030804020204" pitchFamily="49" charset="0"/>
              </a:rPr>
              <a:t>-app-id"</a:t>
            </a:r>
            <a:r>
              <a:rPr lang="en-US" sz="1600" b="0">
                <a:solidFill>
                  <a:srgbClr val="D4D4D4"/>
                </a:solidFill>
                <a:effectLst/>
                <a:latin typeface="Menlo" panose="020B0609030804020204" pitchFamily="49" charset="0"/>
              </a:rPr>
              <a:t>, </a:t>
            </a:r>
            <a:r>
              <a:rPr lang="en-US" sz="1600" b="0">
                <a:solidFill>
                  <a:srgbClr val="CE9178"/>
                </a:solidFill>
                <a:effectLst/>
                <a:latin typeface="Menlo" panose="020B0609030804020204" pitchFamily="49" charset="0"/>
              </a:rPr>
              <a:t>"order-processor"</a:t>
            </a:r>
            <a:r>
              <a:rPr lang="en-US" sz="1600" b="0">
                <a:solidFill>
                  <a:srgbClr val="D4D4D4"/>
                </a:solidFill>
                <a:effectLst/>
                <a:latin typeface="Menlo" panose="020B0609030804020204" pitchFamily="49" charset="0"/>
              </a:rPr>
              <a:t>);</a:t>
            </a:r>
          </a:p>
          <a:p>
            <a:br>
              <a:rPr lang="en-US" sz="1600" b="0">
                <a:solidFill>
                  <a:srgbClr val="D4D4D4"/>
                </a:solidFill>
                <a:effectLst/>
                <a:latin typeface="Menlo" panose="020B0609030804020204" pitchFamily="49" charset="0"/>
              </a:rPr>
            </a:br>
            <a:r>
              <a:rPr lang="en-US" sz="1600" b="0">
                <a:solidFill>
                  <a:srgbClr val="569CD6"/>
                </a:solidFill>
                <a:effectLst/>
                <a:latin typeface="Menlo" panose="020B0609030804020204" pitchFamily="49" charset="0"/>
              </a:rPr>
              <a:t>var</a:t>
            </a:r>
            <a:r>
              <a:rPr lang="en-US" sz="1600" b="0">
                <a:solidFill>
                  <a:srgbClr val="D4D4D4"/>
                </a:solidFill>
                <a:effectLst/>
                <a:latin typeface="Menlo" panose="020B0609030804020204" pitchFamily="49" charset="0"/>
              </a:rPr>
              <a:t> </a:t>
            </a:r>
            <a:r>
              <a:rPr lang="en-US" sz="1600" b="0">
                <a:solidFill>
                  <a:srgbClr val="9CDCFE"/>
                </a:solidFill>
                <a:effectLst/>
                <a:latin typeface="Menlo" panose="020B0609030804020204" pitchFamily="49" charset="0"/>
              </a:rPr>
              <a:t>order</a:t>
            </a:r>
            <a:r>
              <a:rPr lang="en-US" sz="1600" b="0">
                <a:solidFill>
                  <a:srgbClr val="D4D4D4"/>
                </a:solidFill>
                <a:effectLst/>
                <a:latin typeface="Menlo" panose="020B0609030804020204" pitchFamily="49" charset="0"/>
              </a:rPr>
              <a:t> = </a:t>
            </a:r>
            <a:r>
              <a:rPr lang="en-US" sz="1600" b="0">
                <a:solidFill>
                  <a:srgbClr val="569CD6"/>
                </a:solidFill>
                <a:effectLst/>
                <a:latin typeface="Menlo" panose="020B0609030804020204" pitchFamily="49" charset="0"/>
              </a:rPr>
              <a:t>new</a:t>
            </a:r>
            <a:r>
              <a:rPr lang="en-US" sz="1600" b="0">
                <a:solidFill>
                  <a:srgbClr val="D4D4D4"/>
                </a:solidFill>
                <a:effectLst/>
                <a:latin typeface="Menlo" panose="020B0609030804020204" pitchFamily="49" charset="0"/>
              </a:rPr>
              <a:t> </a:t>
            </a:r>
            <a:r>
              <a:rPr lang="en-US" sz="1600" b="0">
                <a:solidFill>
                  <a:srgbClr val="4EC9B0"/>
                </a:solidFill>
                <a:effectLst/>
                <a:latin typeface="Menlo" panose="020B0609030804020204" pitchFamily="49" charset="0"/>
              </a:rPr>
              <a:t>Order</a:t>
            </a:r>
            <a:r>
              <a:rPr lang="en-US" sz="1600" b="0">
                <a:solidFill>
                  <a:srgbClr val="D4D4D4"/>
                </a:solidFill>
                <a:effectLst/>
                <a:latin typeface="Menlo" panose="020B0609030804020204" pitchFamily="49" charset="0"/>
              </a:rPr>
              <a:t>(</a:t>
            </a:r>
            <a:r>
              <a:rPr lang="en-US" sz="1600" b="0">
                <a:solidFill>
                  <a:srgbClr val="B5CEA8"/>
                </a:solidFill>
                <a:effectLst/>
                <a:latin typeface="Menlo" panose="020B0609030804020204" pitchFamily="49" charset="0"/>
              </a:rPr>
              <a:t>100</a:t>
            </a:r>
            <a:r>
              <a:rPr lang="en-US" sz="1600" b="0">
                <a:solidFill>
                  <a:srgbClr val="D4D4D4"/>
                </a:solidFill>
                <a:effectLst/>
                <a:latin typeface="Menlo" panose="020B0609030804020204" pitchFamily="49" charset="0"/>
              </a:rPr>
              <a:t>);</a:t>
            </a:r>
          </a:p>
          <a:p>
            <a:r>
              <a:rPr lang="en-US" sz="1600" b="0">
                <a:solidFill>
                  <a:srgbClr val="569CD6"/>
                </a:solidFill>
                <a:effectLst/>
                <a:latin typeface="Menlo" panose="020B0609030804020204" pitchFamily="49" charset="0"/>
              </a:rPr>
              <a:t>var</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orderJson</a:t>
            </a:r>
            <a:r>
              <a:rPr lang="en-US" sz="1600" b="0">
                <a:solidFill>
                  <a:srgbClr val="D4D4D4"/>
                </a:solidFill>
                <a:effectLst/>
                <a:latin typeface="Menlo" panose="020B0609030804020204" pitchFamily="49" charset="0"/>
              </a:rPr>
              <a:t> = </a:t>
            </a:r>
            <a:r>
              <a:rPr lang="en-US" sz="1600" b="0" err="1">
                <a:solidFill>
                  <a:srgbClr val="9CDCFE"/>
                </a:solidFill>
                <a:effectLst/>
                <a:latin typeface="Menlo" panose="020B0609030804020204" pitchFamily="49" charset="0"/>
              </a:rPr>
              <a:t>JsonSerializer</a:t>
            </a:r>
            <a:r>
              <a:rPr lang="en-US" sz="1600" b="0" err="1">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Serialize</a:t>
            </a:r>
            <a:r>
              <a:rPr lang="en-US" sz="1600" b="0">
                <a:solidFill>
                  <a:srgbClr val="D4D4D4"/>
                </a:solidFill>
                <a:effectLst/>
                <a:latin typeface="Menlo" panose="020B0609030804020204" pitchFamily="49" charset="0"/>
              </a:rPr>
              <a:t>&lt;</a:t>
            </a:r>
            <a:r>
              <a:rPr lang="en-US" sz="1600" b="0">
                <a:solidFill>
                  <a:srgbClr val="4EC9B0"/>
                </a:solidFill>
                <a:effectLst/>
                <a:latin typeface="Menlo" panose="020B0609030804020204" pitchFamily="49" charset="0"/>
              </a:rPr>
              <a:t>Order</a:t>
            </a:r>
            <a:r>
              <a:rPr lang="en-US" sz="1600" b="0">
                <a:solidFill>
                  <a:srgbClr val="D4D4D4"/>
                </a:solidFill>
                <a:effectLst/>
                <a:latin typeface="Menlo" panose="020B0609030804020204" pitchFamily="49" charset="0"/>
              </a:rPr>
              <a:t>&gt;(</a:t>
            </a:r>
            <a:r>
              <a:rPr lang="en-US" sz="1600" b="0">
                <a:solidFill>
                  <a:srgbClr val="9CDCFE"/>
                </a:solidFill>
                <a:effectLst/>
                <a:latin typeface="Menlo" panose="020B0609030804020204" pitchFamily="49" charset="0"/>
              </a:rPr>
              <a:t>order</a:t>
            </a:r>
            <a:r>
              <a:rPr lang="en-US" sz="1600" b="0">
                <a:solidFill>
                  <a:srgbClr val="D4D4D4"/>
                </a:solidFill>
                <a:effectLst/>
                <a:latin typeface="Menlo" panose="020B0609030804020204" pitchFamily="49" charset="0"/>
              </a:rPr>
              <a:t>);</a:t>
            </a:r>
          </a:p>
          <a:p>
            <a:r>
              <a:rPr lang="en-US" sz="1600" b="0">
                <a:solidFill>
                  <a:srgbClr val="569CD6"/>
                </a:solidFill>
                <a:effectLst/>
                <a:latin typeface="Menlo" panose="020B0609030804020204" pitchFamily="49" charset="0"/>
              </a:rPr>
              <a:t>var</a:t>
            </a:r>
            <a:r>
              <a:rPr lang="en-US" sz="1600" b="0">
                <a:solidFill>
                  <a:srgbClr val="D4D4D4"/>
                </a:solidFill>
                <a:effectLst/>
                <a:latin typeface="Menlo" panose="020B0609030804020204" pitchFamily="49" charset="0"/>
              </a:rPr>
              <a:t> </a:t>
            </a:r>
            <a:r>
              <a:rPr lang="en-US" sz="1600" b="0">
                <a:solidFill>
                  <a:srgbClr val="9CDCFE"/>
                </a:solidFill>
                <a:effectLst/>
                <a:latin typeface="Menlo" panose="020B0609030804020204" pitchFamily="49" charset="0"/>
              </a:rPr>
              <a:t>content</a:t>
            </a:r>
            <a:r>
              <a:rPr lang="en-US" sz="1600" b="0">
                <a:solidFill>
                  <a:srgbClr val="D4D4D4"/>
                </a:solidFill>
                <a:effectLst/>
                <a:latin typeface="Menlo" panose="020B0609030804020204" pitchFamily="49" charset="0"/>
              </a:rPr>
              <a:t> = </a:t>
            </a:r>
            <a:r>
              <a:rPr lang="en-US" sz="1600" b="0">
                <a:solidFill>
                  <a:srgbClr val="569CD6"/>
                </a:solidFill>
                <a:effectLst/>
                <a:latin typeface="Menlo" panose="020B0609030804020204" pitchFamily="49" charset="0"/>
              </a:rPr>
              <a:t>new</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StringContent</a:t>
            </a:r>
            <a:r>
              <a:rPr lang="en-US" sz="1600" b="0">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orderJson</a:t>
            </a:r>
            <a:r>
              <a:rPr lang="en-US" sz="1600" b="0">
                <a:solidFill>
                  <a:srgbClr val="D4D4D4"/>
                </a:solidFill>
                <a:effectLst/>
                <a:latin typeface="Menlo" panose="020B0609030804020204" pitchFamily="49" charset="0"/>
              </a:rPr>
              <a:t>, </a:t>
            </a:r>
            <a:r>
              <a:rPr lang="en-US" sz="1600" b="0">
                <a:solidFill>
                  <a:srgbClr val="4EC9B0"/>
                </a:solidFill>
                <a:effectLst/>
                <a:latin typeface="Menlo" panose="020B0609030804020204" pitchFamily="49" charset="0"/>
              </a:rPr>
              <a:t>Encoding</a:t>
            </a:r>
            <a:r>
              <a:rPr lang="en-US" sz="1600" b="0">
                <a:solidFill>
                  <a:srgbClr val="D4D4D4"/>
                </a:solidFill>
                <a:effectLst/>
                <a:latin typeface="Menlo" panose="020B0609030804020204" pitchFamily="49" charset="0"/>
              </a:rPr>
              <a:t>.</a:t>
            </a:r>
            <a:r>
              <a:rPr lang="en-US" sz="1600" b="0">
                <a:solidFill>
                  <a:srgbClr val="9CDCFE"/>
                </a:solidFill>
                <a:effectLst/>
                <a:latin typeface="Menlo" panose="020B0609030804020204" pitchFamily="49" charset="0"/>
              </a:rPr>
              <a:t>UTF8</a:t>
            </a:r>
            <a:r>
              <a:rPr lang="en-US" sz="1600" b="0">
                <a:solidFill>
                  <a:srgbClr val="D4D4D4"/>
                </a:solidFill>
                <a:effectLst/>
                <a:latin typeface="Menlo" panose="020B0609030804020204" pitchFamily="49" charset="0"/>
              </a:rPr>
              <a:t>, </a:t>
            </a:r>
            <a:r>
              <a:rPr lang="en-US" sz="1600" b="0">
                <a:solidFill>
                  <a:srgbClr val="CE9178"/>
                </a:solidFill>
                <a:effectLst/>
                <a:latin typeface="Menlo" panose="020B0609030804020204" pitchFamily="49" charset="0"/>
              </a:rPr>
              <a:t>"application/json"</a:t>
            </a:r>
            <a:r>
              <a:rPr lang="en-US" sz="1600" b="0">
                <a:solidFill>
                  <a:srgbClr val="D4D4D4"/>
                </a:solidFill>
                <a:effectLst/>
                <a:latin typeface="Menlo" panose="020B0609030804020204" pitchFamily="49" charset="0"/>
              </a:rPr>
              <a:t>);</a:t>
            </a:r>
          </a:p>
          <a:p>
            <a:br>
              <a:rPr lang="en-US" sz="1600" b="0">
                <a:solidFill>
                  <a:srgbClr val="D4D4D4"/>
                </a:solidFill>
                <a:effectLst/>
                <a:latin typeface="Menlo" panose="020B0609030804020204" pitchFamily="49" charset="0"/>
              </a:rPr>
            </a:br>
            <a:r>
              <a:rPr lang="en-US" sz="1600" b="0">
                <a:solidFill>
                  <a:srgbClr val="6A9955"/>
                </a:solidFill>
                <a:effectLst/>
                <a:latin typeface="Menlo" panose="020B0609030804020204" pitchFamily="49" charset="0"/>
              </a:rPr>
              <a:t>// Invoking the /orders service</a:t>
            </a:r>
            <a:endParaRPr lang="en-US" sz="1600" b="0">
              <a:solidFill>
                <a:srgbClr val="D4D4D4"/>
              </a:solidFill>
              <a:effectLst/>
              <a:latin typeface="Menlo" panose="020B0609030804020204" pitchFamily="49" charset="0"/>
            </a:endParaRPr>
          </a:p>
          <a:p>
            <a:r>
              <a:rPr lang="en-US" sz="1600" b="0">
                <a:solidFill>
                  <a:srgbClr val="569CD6"/>
                </a:solidFill>
                <a:effectLst/>
                <a:latin typeface="Menlo" panose="020B0609030804020204" pitchFamily="49" charset="0"/>
              </a:rPr>
              <a:t>var</a:t>
            </a:r>
            <a:r>
              <a:rPr lang="en-US" sz="1600" b="0">
                <a:solidFill>
                  <a:srgbClr val="D4D4D4"/>
                </a:solidFill>
                <a:effectLst/>
                <a:latin typeface="Menlo" panose="020B0609030804020204" pitchFamily="49" charset="0"/>
              </a:rPr>
              <a:t> </a:t>
            </a:r>
            <a:r>
              <a:rPr lang="en-US" sz="1600" b="0">
                <a:solidFill>
                  <a:srgbClr val="9CDCFE"/>
                </a:solidFill>
                <a:effectLst/>
                <a:latin typeface="Menlo" panose="020B0609030804020204" pitchFamily="49" charset="0"/>
              </a:rPr>
              <a:t>response</a:t>
            </a:r>
            <a:r>
              <a:rPr lang="en-US" sz="1600" b="0">
                <a:solidFill>
                  <a:srgbClr val="D4D4D4"/>
                </a:solidFill>
                <a:effectLst/>
                <a:latin typeface="Menlo" panose="020B0609030804020204" pitchFamily="49" charset="0"/>
              </a:rPr>
              <a:t> = </a:t>
            </a:r>
            <a:r>
              <a:rPr lang="en-US" sz="1600" b="0">
                <a:solidFill>
                  <a:srgbClr val="569CD6"/>
                </a:solidFill>
                <a:effectLst/>
                <a:latin typeface="Menlo" panose="020B0609030804020204" pitchFamily="49" charset="0"/>
              </a:rPr>
              <a:t>await</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client</a:t>
            </a:r>
            <a:r>
              <a:rPr lang="en-US" sz="1600" b="0" err="1">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PostAsync</a:t>
            </a:r>
            <a:r>
              <a:rPr lang="en-US" sz="1600" b="0">
                <a:solidFill>
                  <a:srgbClr val="D4D4D4"/>
                </a:solidFill>
                <a:effectLst/>
                <a:latin typeface="Menlo" panose="020B0609030804020204" pitchFamily="49" charset="0"/>
              </a:rPr>
              <a:t>(</a:t>
            </a:r>
            <a:r>
              <a:rPr lang="en-US" sz="1600" b="0">
                <a:solidFill>
                  <a:srgbClr val="CE9178"/>
                </a:solidFill>
                <a:effectLst/>
                <a:latin typeface="Menlo" panose="020B0609030804020204" pitchFamily="49" charset="0"/>
              </a:rPr>
              <a:t>$"{</a:t>
            </a:r>
            <a:r>
              <a:rPr lang="en-US" sz="1600" b="0" err="1">
                <a:solidFill>
                  <a:srgbClr val="9CDCFE"/>
                </a:solidFill>
                <a:effectLst/>
                <a:latin typeface="Menlo" panose="020B0609030804020204" pitchFamily="49" charset="0"/>
              </a:rPr>
              <a:t>baseURL</a:t>
            </a:r>
            <a:r>
              <a:rPr lang="en-US" sz="1600" b="0">
                <a:solidFill>
                  <a:srgbClr val="CE9178"/>
                </a:solidFill>
                <a:effectLst/>
                <a:latin typeface="Menlo" panose="020B0609030804020204" pitchFamily="49" charset="0"/>
              </a:rPr>
              <a:t>}/orders"</a:t>
            </a:r>
            <a:r>
              <a:rPr lang="en-US" sz="1600" b="0">
                <a:solidFill>
                  <a:srgbClr val="D4D4D4"/>
                </a:solidFill>
                <a:effectLst/>
                <a:latin typeface="Menlo" panose="020B0609030804020204" pitchFamily="49" charset="0"/>
              </a:rPr>
              <a:t>, </a:t>
            </a:r>
            <a:r>
              <a:rPr lang="en-US" sz="1600" b="0">
                <a:solidFill>
                  <a:srgbClr val="9CDCFE"/>
                </a:solidFill>
                <a:effectLst/>
                <a:latin typeface="Menlo" panose="020B0609030804020204" pitchFamily="49" charset="0"/>
              </a:rPr>
              <a:t>content</a:t>
            </a:r>
            <a:r>
              <a:rPr lang="en-US" sz="1600" b="0">
                <a:solidFill>
                  <a:srgbClr val="D4D4D4"/>
                </a:solidFill>
                <a:effectLst/>
                <a:latin typeface="Menlo" panose="020B0609030804020204" pitchFamily="49" charset="0"/>
              </a:rPr>
              <a:t>);</a:t>
            </a:r>
          </a:p>
          <a:p>
            <a:r>
              <a:rPr lang="en-US" sz="1600" b="0" err="1">
                <a:solidFill>
                  <a:srgbClr val="9CDCFE"/>
                </a:solidFill>
                <a:effectLst/>
                <a:latin typeface="Menlo" panose="020B0609030804020204" pitchFamily="49" charset="0"/>
              </a:rPr>
              <a:t>Console</a:t>
            </a:r>
            <a:r>
              <a:rPr lang="en-US" sz="1600" b="0" err="1">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WriteLine</a:t>
            </a:r>
            <a:r>
              <a:rPr lang="en-US" sz="1600" b="0">
                <a:solidFill>
                  <a:srgbClr val="D4D4D4"/>
                </a:solidFill>
                <a:effectLst/>
                <a:latin typeface="Menlo" panose="020B0609030804020204" pitchFamily="49" charset="0"/>
              </a:rPr>
              <a:t>(</a:t>
            </a:r>
            <a:r>
              <a:rPr lang="en-US" sz="1600" b="0">
                <a:solidFill>
                  <a:srgbClr val="CE9178"/>
                </a:solidFill>
                <a:effectLst/>
                <a:latin typeface="Menlo" panose="020B0609030804020204" pitchFamily="49" charset="0"/>
              </a:rPr>
              <a:t>"Order passed: "</a:t>
            </a:r>
            <a:r>
              <a:rPr lang="en-US" sz="1600" b="0">
                <a:solidFill>
                  <a:srgbClr val="D4D4D4"/>
                </a:solidFill>
                <a:effectLst/>
                <a:latin typeface="Menlo" panose="020B0609030804020204" pitchFamily="49" charset="0"/>
              </a:rPr>
              <a:t> + </a:t>
            </a:r>
            <a:r>
              <a:rPr lang="en-US" sz="1600" b="0">
                <a:solidFill>
                  <a:srgbClr val="9CDCFE"/>
                </a:solidFill>
                <a:effectLst/>
                <a:latin typeface="Menlo" panose="020B0609030804020204" pitchFamily="49" charset="0"/>
              </a:rPr>
              <a:t>order</a:t>
            </a:r>
            <a:r>
              <a:rPr lang="en-US" sz="1600" b="0">
                <a:solidFill>
                  <a:srgbClr val="D4D4D4"/>
                </a:solidFill>
                <a:effectLst/>
                <a:latin typeface="Menlo" panose="020B0609030804020204" pitchFamily="49" charset="0"/>
              </a:rPr>
              <a:t>);</a:t>
            </a:r>
          </a:p>
          <a:p>
            <a:br>
              <a:rPr lang="en-US" sz="1600" b="0">
                <a:solidFill>
                  <a:srgbClr val="D4D4D4"/>
                </a:solidFill>
                <a:effectLst/>
                <a:latin typeface="Menlo" panose="020B0609030804020204" pitchFamily="49" charset="0"/>
              </a:rPr>
            </a:br>
            <a:r>
              <a:rPr lang="en-US" sz="1600" b="0">
                <a:solidFill>
                  <a:srgbClr val="569CD6"/>
                </a:solidFill>
                <a:effectLst/>
                <a:latin typeface="Menlo" panose="020B0609030804020204" pitchFamily="49" charset="0"/>
              </a:rPr>
              <a:t>public</a:t>
            </a:r>
            <a:r>
              <a:rPr lang="en-US" sz="1600" b="0">
                <a:solidFill>
                  <a:srgbClr val="D4D4D4"/>
                </a:solidFill>
                <a:effectLst/>
                <a:latin typeface="Menlo" panose="020B0609030804020204" pitchFamily="49" charset="0"/>
              </a:rPr>
              <a:t> </a:t>
            </a:r>
            <a:r>
              <a:rPr lang="en-US" sz="1600" b="0">
                <a:solidFill>
                  <a:srgbClr val="569CD6"/>
                </a:solidFill>
                <a:effectLst/>
                <a:latin typeface="Menlo" panose="020B0609030804020204" pitchFamily="49" charset="0"/>
              </a:rPr>
              <a:t>record</a:t>
            </a:r>
            <a:r>
              <a:rPr lang="en-US" sz="1600" b="0">
                <a:solidFill>
                  <a:srgbClr val="D4D4D4"/>
                </a:solidFill>
                <a:effectLst/>
                <a:latin typeface="Menlo" panose="020B0609030804020204" pitchFamily="49" charset="0"/>
              </a:rPr>
              <a:t> </a:t>
            </a:r>
            <a:r>
              <a:rPr lang="en-US" sz="1600" b="0">
                <a:solidFill>
                  <a:srgbClr val="4EC9B0"/>
                </a:solidFill>
                <a:effectLst/>
                <a:latin typeface="Menlo" panose="020B0609030804020204" pitchFamily="49" charset="0"/>
              </a:rPr>
              <a:t>Order</a:t>
            </a:r>
            <a:r>
              <a:rPr lang="en-US" sz="1600" b="0">
                <a:solidFill>
                  <a:srgbClr val="D4D4D4"/>
                </a:solidFill>
                <a:effectLst/>
                <a:latin typeface="Menlo" panose="020B0609030804020204" pitchFamily="49" charset="0"/>
              </a:rPr>
              <a:t>([</a:t>
            </a:r>
            <a:r>
              <a:rPr lang="en-US" sz="1600" b="0">
                <a:solidFill>
                  <a:srgbClr val="569CD6"/>
                </a:solidFill>
                <a:effectLst/>
                <a:latin typeface="Menlo" panose="020B0609030804020204" pitchFamily="49" charset="0"/>
              </a:rPr>
              <a:t>property</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JsonPropertyName</a:t>
            </a:r>
            <a:r>
              <a:rPr lang="en-US" sz="1600" b="0">
                <a:solidFill>
                  <a:srgbClr val="D4D4D4"/>
                </a:solidFill>
                <a:effectLst/>
                <a:latin typeface="Menlo" panose="020B0609030804020204" pitchFamily="49" charset="0"/>
              </a:rPr>
              <a:t>(</a:t>
            </a:r>
            <a:r>
              <a:rPr lang="en-US" sz="1600" b="0">
                <a:solidFill>
                  <a:srgbClr val="CE9178"/>
                </a:solidFill>
                <a:effectLst/>
                <a:latin typeface="Menlo" panose="020B0609030804020204" pitchFamily="49" charset="0"/>
              </a:rPr>
              <a:t>"</a:t>
            </a:r>
            <a:r>
              <a:rPr lang="en-US" sz="1600" b="0" err="1">
                <a:solidFill>
                  <a:srgbClr val="CE9178"/>
                </a:solidFill>
                <a:effectLst/>
                <a:latin typeface="Menlo" panose="020B0609030804020204" pitchFamily="49" charset="0"/>
              </a:rPr>
              <a:t>orderId</a:t>
            </a:r>
            <a:r>
              <a:rPr lang="en-US" sz="1600" b="0">
                <a:solidFill>
                  <a:srgbClr val="CE9178"/>
                </a:solidFill>
                <a:effectLst/>
                <a:latin typeface="Menlo" panose="020B0609030804020204" pitchFamily="49" charset="0"/>
              </a:rPr>
              <a:t>"</a:t>
            </a:r>
            <a:r>
              <a:rPr lang="en-US" sz="1600" b="0">
                <a:solidFill>
                  <a:srgbClr val="D4D4D4"/>
                </a:solidFill>
                <a:effectLst/>
                <a:latin typeface="Menlo" panose="020B0609030804020204" pitchFamily="49" charset="0"/>
              </a:rPr>
              <a:t>)] </a:t>
            </a:r>
            <a:r>
              <a:rPr lang="en-US" sz="1600" b="0">
                <a:solidFill>
                  <a:srgbClr val="569CD6"/>
                </a:solidFill>
                <a:effectLst/>
                <a:latin typeface="Menlo" panose="020B0609030804020204" pitchFamily="49" charset="0"/>
              </a:rPr>
              <a:t>int</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OrderId</a:t>
            </a:r>
            <a:r>
              <a:rPr lang="en-US" sz="1600" b="0">
                <a:solidFill>
                  <a:srgbClr val="D4D4D4"/>
                </a:solidFill>
                <a:effectLst/>
                <a:latin typeface="Menlo" panose="020B0609030804020204" pitchFamily="49" charset="0"/>
              </a:rPr>
              <a:t>);</a:t>
            </a:r>
          </a:p>
          <a:p>
            <a:pPr algn="l"/>
            <a:endParaRPr lang="en-US" sz="16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15235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9B7C-3894-2946-B9A3-AA1CF93F8F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DA1F095-D264-2D45-AA2C-B407F7D699F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F1AA15F-721C-554A-98A8-85C25AE74A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744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descr="&quot;Doing more&quot; text in a large circle">
            <a:extLst>
              <a:ext uri="{FF2B5EF4-FFF2-40B4-BE49-F238E27FC236}">
                <a16:creationId xmlns:a16="http://schemas.microsoft.com/office/drawing/2014/main" id="{11533F48-FBFF-5127-69A7-D14D097BA06E}"/>
              </a:ext>
            </a:extLst>
          </p:cNvPr>
          <p:cNvSpPr/>
          <p:nvPr/>
        </p:nvSpPr>
        <p:spPr bwMode="auto">
          <a:xfrm>
            <a:off x="2458904" y="415839"/>
            <a:ext cx="6026323" cy="6026322"/>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kern="0">
              <a:noFill/>
              <a:latin typeface="Segoe UI Semibold"/>
              <a:cs typeface="Segoe UI" panose="020B0502040204020203" pitchFamily="34" charset="0"/>
            </a:endParaRPr>
          </a:p>
        </p:txBody>
      </p:sp>
      <p:sp>
        <p:nvSpPr>
          <p:cNvPr id="3" name="Oval 2" descr="&quot;With less&quot; text in a ~25% smaller circle beside the &quot;Doing more&quot; circle. ">
            <a:extLst>
              <a:ext uri="{FF2B5EF4-FFF2-40B4-BE49-F238E27FC236}">
                <a16:creationId xmlns:a16="http://schemas.microsoft.com/office/drawing/2014/main" id="{10E97F05-41C0-B66F-CAE4-017E551B4721}"/>
              </a:ext>
              <a:ext uri="{C183D7F6-B498-43B3-948B-1728B52AA6E4}">
                <adec:decorative xmlns:adec="http://schemas.microsoft.com/office/drawing/2017/decorative" val="0"/>
              </a:ext>
            </a:extLst>
          </p:cNvPr>
          <p:cNvSpPr/>
          <p:nvPr/>
        </p:nvSpPr>
        <p:spPr bwMode="auto">
          <a:xfrm>
            <a:off x="8044770" y="4753836"/>
            <a:ext cx="1688326" cy="1688325"/>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kern="0">
                <a:noFill/>
                <a:latin typeface="Segoe UI Semibold"/>
                <a:cs typeface="Segoe UI" panose="020B0502040204020203" pitchFamily="34" charset="0"/>
              </a:rPr>
              <a:t>2</a:t>
            </a:r>
          </a:p>
        </p:txBody>
      </p:sp>
      <p:sp>
        <p:nvSpPr>
          <p:cNvPr id="6" name="TextBox 5">
            <a:extLst>
              <a:ext uri="{FF2B5EF4-FFF2-40B4-BE49-F238E27FC236}">
                <a16:creationId xmlns:a16="http://schemas.microsoft.com/office/drawing/2014/main" id="{0308DAE7-D182-1A43-EF55-9D5B48DEB2B3}"/>
              </a:ext>
              <a:ext uri="{C183D7F6-B498-43B3-948B-1728B52AA6E4}">
                <adec:decorative xmlns:adec="http://schemas.microsoft.com/office/drawing/2017/decorative" val="1"/>
              </a:ext>
            </a:extLst>
          </p:cNvPr>
          <p:cNvSpPr txBox="1"/>
          <p:nvPr/>
        </p:nvSpPr>
        <p:spPr>
          <a:xfrm>
            <a:off x="3532265" y="1862746"/>
            <a:ext cx="3879603" cy="3311676"/>
          </a:xfrm>
          <a:prstGeom prst="rect">
            <a:avLst/>
          </a:prstGeom>
          <a:noFill/>
        </p:spPr>
        <p:txBody>
          <a:bodyPr wrap="square" lIns="0" tIns="262128" rIns="0" bIns="0" rtlCol="0" anchor="ctr" anchorCtr="0">
            <a:spAutoFit/>
          </a:bodyPr>
          <a:lstStyle/>
          <a:p>
            <a:pPr algn="ctr">
              <a:lnSpc>
                <a:spcPct val="90000"/>
              </a:lnSpc>
            </a:pPr>
            <a:r>
              <a:rPr lang="en-US" sz="6600" spc="-48" dirty="0">
                <a:solidFill>
                  <a:schemeClr val="accent6"/>
                </a:solidFill>
                <a:latin typeface="+mj-lt"/>
              </a:rPr>
              <a:t>Doing </a:t>
            </a:r>
            <a:br>
              <a:rPr lang="en-US" sz="6600" spc="-48" dirty="0">
                <a:solidFill>
                  <a:schemeClr val="accent6"/>
                </a:solidFill>
                <a:latin typeface="+mj-lt"/>
              </a:rPr>
            </a:br>
            <a:r>
              <a:rPr lang="en-US" sz="6600" spc="-48" dirty="0">
                <a:solidFill>
                  <a:schemeClr val="accent6"/>
                </a:solidFill>
                <a:latin typeface="+mj-lt"/>
              </a:rPr>
              <a:t>more</a:t>
            </a:r>
          </a:p>
          <a:p>
            <a:pPr algn="ctr">
              <a:lnSpc>
                <a:spcPct val="90000"/>
              </a:lnSpc>
            </a:pPr>
            <a:r>
              <a:rPr lang="en-US" sz="8800" spc="-48" dirty="0">
                <a:solidFill>
                  <a:schemeClr val="accent6"/>
                </a:solidFill>
                <a:latin typeface="+mj-lt"/>
              </a:rPr>
              <a:t>+</a:t>
            </a:r>
          </a:p>
        </p:txBody>
      </p:sp>
      <p:sp>
        <p:nvSpPr>
          <p:cNvPr id="8" name="TextBox 7">
            <a:extLst>
              <a:ext uri="{FF2B5EF4-FFF2-40B4-BE49-F238E27FC236}">
                <a16:creationId xmlns:a16="http://schemas.microsoft.com/office/drawing/2014/main" id="{7A99075B-AB41-B20D-C58F-AFF2C24D55C0}"/>
              </a:ext>
              <a:ext uri="{C183D7F6-B498-43B3-948B-1728B52AA6E4}">
                <adec:decorative xmlns:adec="http://schemas.microsoft.com/office/drawing/2017/decorative" val="1"/>
              </a:ext>
            </a:extLst>
          </p:cNvPr>
          <p:cNvSpPr txBox="1"/>
          <p:nvPr/>
        </p:nvSpPr>
        <p:spPr>
          <a:xfrm>
            <a:off x="8217792" y="5335102"/>
            <a:ext cx="1342283" cy="720197"/>
          </a:xfrm>
          <a:prstGeom prst="rect">
            <a:avLst/>
          </a:prstGeom>
          <a:noFill/>
        </p:spPr>
        <p:txBody>
          <a:bodyPr wrap="square" lIns="0" tIns="0" rIns="0" bIns="0" rtlCol="0" anchor="ctr" anchorCtr="0">
            <a:spAutoFit/>
          </a:bodyPr>
          <a:lstStyle/>
          <a:p>
            <a:pPr algn="ctr">
              <a:lnSpc>
                <a:spcPct val="90000"/>
              </a:lnSpc>
            </a:pPr>
            <a:r>
              <a:rPr lang="en-US" sz="2400">
                <a:solidFill>
                  <a:schemeClr val="accent6"/>
                </a:solidFill>
                <a:latin typeface="+mj-lt"/>
              </a:rPr>
              <a:t>with less</a:t>
            </a:r>
          </a:p>
          <a:p>
            <a:pPr algn="ctr">
              <a:lnSpc>
                <a:spcPct val="90000"/>
              </a:lnSpc>
            </a:pPr>
            <a:r>
              <a:rPr lang="en-US" sz="2800" b="1">
                <a:solidFill>
                  <a:schemeClr val="accent6"/>
                </a:solidFill>
              </a:rPr>
              <a:t>–</a:t>
            </a:r>
          </a:p>
        </p:txBody>
      </p:sp>
    </p:spTree>
    <p:extLst>
      <p:ext uri="{BB962C8B-B14F-4D97-AF65-F5344CB8AC3E}">
        <p14:creationId xmlns:p14="http://schemas.microsoft.com/office/powerpoint/2010/main" val="1105612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33333E-6 -2.59259E-6 L -0.02266 -2.59259E-6 " pathEditMode="relative" rAng="0" ptsTypes="AA">
                                      <p:cBhvr>
                                        <p:cTn id="9" dur="700" spd="-100000" fill="hold"/>
                                        <p:tgtEl>
                                          <p:spTgt spid="6"/>
                                        </p:tgtEl>
                                        <p:attrNameLst>
                                          <p:attrName>ppt_x</p:attrName>
                                          <p:attrName>ppt_y</p:attrName>
                                        </p:attrNameLst>
                                      </p:cBhvr>
                                      <p:rCtr x="-1133"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1.875E-6 0 L -0.02266 0 " pathEditMode="relative" rAng="0" ptsTypes="AA">
                                      <p:cBhvr>
                                        <p:cTn id="14" dur="700" spd="-100000" fill="hold"/>
                                        <p:tgtEl>
                                          <p:spTgt spid="2"/>
                                        </p:tgtEl>
                                        <p:attrNameLst>
                                          <p:attrName>ppt_x</p:attrName>
                                          <p:attrName>ppt_y</p:attrName>
                                        </p:attrNameLst>
                                      </p:cBhvr>
                                      <p:rCtr x="-1133" y="0"/>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3.33333E-6 -2.59259E-6 L 0.02526 -2.59259E-6 " pathEditMode="relative" rAng="0" ptsTypes="AA">
                                      <p:cBhvr>
                                        <p:cTn id="19" dur="700" spd="-100000" fill="hold"/>
                                        <p:tgtEl>
                                          <p:spTgt spid="3"/>
                                        </p:tgtEl>
                                        <p:attrNameLst>
                                          <p:attrName>ppt_x</p:attrName>
                                          <p:attrName>ppt_y</p:attrName>
                                        </p:attrNameLst>
                                      </p:cBhvr>
                                      <p:rCtr x="1263" y="0"/>
                                    </p:animMotion>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0"/>
                                  </p:stCondLst>
                                  <p:childTnLst>
                                    <p:animMotion origin="layout" path="M -3.33333E-6 -2.59259E-6 L 0.02526 -2.59259E-6 " pathEditMode="relative" rAng="0" ptsTypes="AA">
                                      <p:cBhvr>
                                        <p:cTn id="24" dur="700" spd="-100000" fill="hold"/>
                                        <p:tgtEl>
                                          <p:spTgt spid="8"/>
                                        </p:tgtEl>
                                        <p:attrNameLst>
                                          <p:attrName>ppt_x</p:attrName>
                                          <p:attrName>ppt_y</p:attrName>
                                        </p:attrNameLst>
                                      </p:cBhvr>
                                      <p:rCtr x="12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6" grpId="0"/>
      <p:bldP spid="6"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628A-0911-3D45-9D9F-07E9193E3D3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ADAE2CA-DD2B-7044-9035-819CBAEB3B6F}"/>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93581786-B0C7-6E46-A503-2108F74913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61330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E203-1818-B645-9823-9C5C8041121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7065BB3-7067-D241-9793-B90F149D0D92}"/>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B7BE9B17-EF7F-0E48-A70A-B6CC1FD7CE5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364723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7902-C26E-9B43-B052-979FA93AD1B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8253E66-7721-9B4A-A003-F52C359FD21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59E38F2C-81B9-7D48-B9A4-4A4EF4261D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51830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7625F1-C254-42DA-CB8F-1930F7F9BCBB}"/>
              </a:ext>
            </a:extLst>
          </p:cNvPr>
          <p:cNvSpPr>
            <a:spLocks noGrp="1"/>
          </p:cNvSpPr>
          <p:nvPr>
            <p:ph type="title"/>
          </p:nvPr>
        </p:nvSpPr>
        <p:spPr/>
        <p:txBody>
          <a:bodyPr/>
          <a:lstStyle/>
          <a:p>
            <a:r>
              <a:rPr lang="en-US" dirty="0"/>
              <a:t>Future Roadmap</a:t>
            </a:r>
          </a:p>
        </p:txBody>
      </p:sp>
      <p:sp>
        <p:nvSpPr>
          <p:cNvPr id="6" name="Content Placeholder 5">
            <a:extLst>
              <a:ext uri="{FF2B5EF4-FFF2-40B4-BE49-F238E27FC236}">
                <a16:creationId xmlns:a16="http://schemas.microsoft.com/office/drawing/2014/main" id="{CC971FEA-A67C-6034-D340-926713F8AAEB}"/>
              </a:ext>
            </a:extLst>
          </p:cNvPr>
          <p:cNvSpPr>
            <a:spLocks noGrp="1"/>
          </p:cNvSpPr>
          <p:nvPr>
            <p:ph type="body" sz="quarter" idx="10"/>
          </p:nvPr>
        </p:nvSpPr>
        <p:spPr/>
        <p:txBody>
          <a:bodyPr/>
          <a:lstStyle/>
          <a:p>
            <a:r>
              <a:rPr lang="en-US" altLang="zh-CN" sz="2400" dirty="0" err="1"/>
              <a:t>Dapr</a:t>
            </a:r>
            <a:r>
              <a:rPr lang="zh-CN" altLang="en-US" sz="2400" dirty="0"/>
              <a:t> </a:t>
            </a:r>
            <a:r>
              <a:rPr lang="en-US" sz="2400" dirty="0"/>
              <a:t>Workflow</a:t>
            </a:r>
            <a:endParaRPr lang="en-US" altLang="zh-CN" sz="2400" dirty="0"/>
          </a:p>
          <a:p>
            <a:pPr lvl="1"/>
            <a:r>
              <a:rPr lang="en-US" altLang="zh-CN" sz="1800" dirty="0"/>
              <a:t>Durable orchestrations, built</a:t>
            </a:r>
            <a:r>
              <a:rPr lang="zh-CN" altLang="en-US" sz="1800" dirty="0"/>
              <a:t> </a:t>
            </a:r>
            <a:r>
              <a:rPr lang="en-US" altLang="zh-CN" sz="1800" dirty="0"/>
              <a:t>with</a:t>
            </a:r>
            <a:r>
              <a:rPr lang="zh-CN" altLang="en-US" sz="1800" dirty="0"/>
              <a:t> </a:t>
            </a:r>
            <a:r>
              <a:rPr lang="en-US" altLang="zh-CN" sz="1800" dirty="0" err="1"/>
              <a:t>DTFx</a:t>
            </a:r>
            <a:r>
              <a:rPr lang="zh-CN" altLang="en-US" sz="1800" dirty="0"/>
              <a:t> </a:t>
            </a:r>
            <a:r>
              <a:rPr lang="en-US" altLang="zh-CN" sz="1800" dirty="0"/>
              <a:t>+</a:t>
            </a:r>
            <a:r>
              <a:rPr lang="zh-CN" altLang="en-US" sz="1800" dirty="0"/>
              <a:t> </a:t>
            </a:r>
            <a:r>
              <a:rPr lang="en-US" altLang="zh-CN" sz="1800" dirty="0"/>
              <a:t>Actors,</a:t>
            </a:r>
            <a:r>
              <a:rPr lang="zh-CN" altLang="en-US" sz="1800" dirty="0"/>
              <a:t> </a:t>
            </a:r>
            <a:r>
              <a:rPr lang="en-US" altLang="zh-CN" sz="1800" dirty="0"/>
              <a:t>comes</a:t>
            </a:r>
            <a:r>
              <a:rPr lang="zh-CN" altLang="en-US" sz="1800" dirty="0"/>
              <a:t> </a:t>
            </a:r>
            <a:r>
              <a:rPr lang="en-US" altLang="zh-CN" sz="1800" dirty="0"/>
              <a:t>with</a:t>
            </a:r>
            <a:r>
              <a:rPr lang="zh-CN" altLang="en-US" sz="1800" dirty="0"/>
              <a:t> </a:t>
            </a:r>
            <a:r>
              <a:rPr lang="en-US" altLang="zh-CN" sz="1800" dirty="0" err="1"/>
              <a:t>Dapr</a:t>
            </a:r>
            <a:r>
              <a:rPr lang="zh-CN" altLang="en-US" sz="1800" dirty="0"/>
              <a:t> </a:t>
            </a:r>
            <a:r>
              <a:rPr lang="en-US" altLang="zh-CN" sz="1800" dirty="0"/>
              <a:t>enabled</a:t>
            </a:r>
            <a:r>
              <a:rPr lang="zh-CN" altLang="en-US" sz="1800" dirty="0"/>
              <a:t> </a:t>
            </a:r>
            <a:r>
              <a:rPr lang="en-US" altLang="zh-CN" sz="1800" dirty="0"/>
              <a:t>integrations</a:t>
            </a:r>
            <a:r>
              <a:rPr lang="zh-CN" altLang="en-US" sz="1800" dirty="0"/>
              <a:t> </a:t>
            </a:r>
            <a:r>
              <a:rPr lang="en-US" altLang="zh-CN" sz="1800" dirty="0"/>
              <a:t>(100+</a:t>
            </a:r>
            <a:r>
              <a:rPr lang="zh-CN" altLang="en-US" sz="1800" dirty="0"/>
              <a:t> </a:t>
            </a:r>
            <a:r>
              <a:rPr lang="en-US" altLang="zh-CN" sz="1800" dirty="0"/>
              <a:t>cross</a:t>
            </a:r>
            <a:r>
              <a:rPr lang="zh-CN" altLang="en-US" sz="1800" dirty="0"/>
              <a:t> </a:t>
            </a:r>
            <a:r>
              <a:rPr lang="en-US" altLang="zh-CN" sz="1800" dirty="0"/>
              <a:t>multiple</a:t>
            </a:r>
            <a:r>
              <a:rPr lang="zh-CN" altLang="en-US" sz="1800" dirty="0"/>
              <a:t> </a:t>
            </a:r>
            <a:r>
              <a:rPr lang="en-US" altLang="zh-CN" sz="1800" dirty="0"/>
              <a:t>clouds</a:t>
            </a:r>
            <a:r>
              <a:rPr lang="zh-CN" altLang="en-US" sz="1800" dirty="0"/>
              <a:t> </a:t>
            </a:r>
            <a:r>
              <a:rPr lang="en-US" altLang="zh-CN" sz="1800" dirty="0"/>
              <a:t>and</a:t>
            </a:r>
            <a:r>
              <a:rPr lang="zh-CN" altLang="en-US" sz="1800" dirty="0"/>
              <a:t> </a:t>
            </a:r>
            <a:r>
              <a:rPr lang="en-US" altLang="zh-CN" sz="1800" dirty="0"/>
              <a:t>still</a:t>
            </a:r>
            <a:r>
              <a:rPr lang="zh-CN" altLang="en-US" sz="1800" dirty="0"/>
              <a:t> </a:t>
            </a:r>
            <a:r>
              <a:rPr lang="en-US" altLang="zh-CN" sz="1800" dirty="0"/>
              <a:t>expanding)</a:t>
            </a:r>
          </a:p>
          <a:p>
            <a:r>
              <a:rPr lang="en-US" sz="2400" dirty="0" err="1"/>
              <a:t>Dapr</a:t>
            </a:r>
            <a:r>
              <a:rPr lang="en-US" sz="2400" dirty="0"/>
              <a:t> </a:t>
            </a:r>
            <a:r>
              <a:rPr lang="en-US" altLang="zh-CN" sz="2400" dirty="0"/>
              <a:t>in Functions</a:t>
            </a:r>
            <a:endParaRPr lang="en-US" sz="2400" dirty="0"/>
          </a:p>
          <a:p>
            <a:r>
              <a:rPr lang="en-US" sz="1800" dirty="0"/>
              <a:t>out-of-box solution for developers to build event-driven serverless app with </a:t>
            </a:r>
            <a:r>
              <a:rPr lang="en-US" sz="1800" dirty="0" err="1"/>
              <a:t>Dapr</a:t>
            </a:r>
            <a:r>
              <a:rPr lang="en-US" sz="1800" dirty="0"/>
              <a:t> + KEDA enabled ACA/AKS</a:t>
            </a:r>
            <a:r>
              <a:rPr lang="en-US" altLang="zh-CN" sz="1800" dirty="0"/>
              <a:t>/…</a:t>
            </a:r>
            <a:r>
              <a:rPr lang="en-US" sz="2400" dirty="0"/>
              <a:t>.</a:t>
            </a:r>
          </a:p>
          <a:p>
            <a:r>
              <a:rPr lang="en-US" sz="2400" dirty="0"/>
              <a:t>Azure Container Apps “Powered by </a:t>
            </a:r>
            <a:r>
              <a:rPr lang="en-US" sz="2400" dirty="0" err="1"/>
              <a:t>Dapr</a:t>
            </a:r>
            <a:r>
              <a:rPr lang="en-US" sz="2400" dirty="0"/>
              <a:t>”</a:t>
            </a:r>
            <a:endParaRPr lang="en-US" altLang="zh-CN" sz="2400" dirty="0"/>
          </a:p>
          <a:p>
            <a:pPr lvl="1"/>
            <a:r>
              <a:rPr lang="en-US" altLang="zh-CN" sz="1800" dirty="0"/>
              <a:t>App networking features built in like </a:t>
            </a:r>
            <a:r>
              <a:rPr lang="en-US" altLang="zh-CN" sz="1800" dirty="0" err="1"/>
              <a:t>mTLS</a:t>
            </a:r>
            <a:r>
              <a:rPr lang="en-US" altLang="zh-CN" sz="1800" dirty="0"/>
              <a:t>, Certificate Authority, and resiliency</a:t>
            </a:r>
          </a:p>
          <a:p>
            <a:r>
              <a:rPr lang="en-US" sz="2400" dirty="0"/>
              <a:t>AI Bindings</a:t>
            </a:r>
          </a:p>
          <a:p>
            <a:pPr lvl="1"/>
            <a:r>
              <a:rPr lang="en-US" sz="1800" dirty="0"/>
              <a:t>Bindings that make it easy to work with Open AI, </a:t>
            </a:r>
            <a:r>
              <a:rPr lang="en-US" sz="1800" dirty="0" err="1"/>
              <a:t>ChatGPT</a:t>
            </a:r>
            <a:r>
              <a:rPr lang="en-US" sz="1800" dirty="0"/>
              <a:t>, </a:t>
            </a:r>
            <a:r>
              <a:rPr lang="en-US" sz="1800" dirty="0" err="1"/>
              <a:t>LangChain</a:t>
            </a:r>
            <a:r>
              <a:rPr lang="en-US" sz="1800" dirty="0"/>
              <a:t>, memories, and more</a:t>
            </a:r>
            <a:endParaRPr lang="en-US" altLang="zh-CN" sz="1800" dirty="0"/>
          </a:p>
          <a:p>
            <a:r>
              <a:rPr lang="en-US" sz="2400" dirty="0"/>
              <a:t>Multi-microservice run and debug</a:t>
            </a:r>
          </a:p>
          <a:p>
            <a:pPr lvl="1"/>
            <a:r>
              <a:rPr lang="en-US" sz="1800" dirty="0"/>
              <a:t>Run all microservices at once, and F5 in Visual Studio</a:t>
            </a:r>
            <a:endParaRPr lang="en-US" altLang="zh-CN" sz="1800" dirty="0"/>
          </a:p>
          <a:p>
            <a:r>
              <a:rPr lang="en-US" sz="2400" dirty="0"/>
              <a:t>Pluggable </a:t>
            </a:r>
            <a:r>
              <a:rPr lang="en-US" altLang="zh-CN" sz="2400" dirty="0"/>
              <a:t>C</a:t>
            </a:r>
            <a:r>
              <a:rPr lang="en-US" sz="2400" dirty="0"/>
              <a:t>omponents</a:t>
            </a:r>
          </a:p>
          <a:p>
            <a:pPr lvl="1"/>
            <a:r>
              <a:rPr lang="en-US" altLang="zh-CN" sz="1800" dirty="0"/>
              <a:t>bring</a:t>
            </a:r>
            <a:r>
              <a:rPr lang="zh-CN" altLang="en-US" sz="1800" dirty="0"/>
              <a:t> </a:t>
            </a:r>
            <a:r>
              <a:rPr lang="en-US" altLang="zh-CN" sz="1800" dirty="0"/>
              <a:t>your</a:t>
            </a:r>
            <a:r>
              <a:rPr lang="zh-CN" altLang="en-US" sz="1800" dirty="0"/>
              <a:t> </a:t>
            </a:r>
            <a:r>
              <a:rPr lang="en-US" altLang="zh-CN" sz="1800" dirty="0"/>
              <a:t>own</a:t>
            </a:r>
            <a:r>
              <a:rPr lang="zh-CN" altLang="en-US" sz="1800" dirty="0"/>
              <a:t> </a:t>
            </a:r>
            <a:r>
              <a:rPr lang="en-US" altLang="zh-CN" sz="1800" dirty="0"/>
              <a:t>component</a:t>
            </a:r>
            <a:r>
              <a:rPr lang="zh-CN" altLang="en-US" sz="1800" dirty="0"/>
              <a:t> </a:t>
            </a:r>
            <a:r>
              <a:rPr lang="en-US" altLang="zh-CN" sz="1800" dirty="0"/>
              <a:t>to</a:t>
            </a:r>
            <a:r>
              <a:rPr lang="zh-CN" altLang="en-US" sz="1800" dirty="0"/>
              <a:t> </a:t>
            </a:r>
            <a:r>
              <a:rPr lang="en-US" altLang="zh-CN" sz="1800" dirty="0" err="1"/>
              <a:t>Dapr</a:t>
            </a:r>
            <a:r>
              <a:rPr lang="zh-CN" altLang="en-US" sz="1800" dirty="0"/>
              <a:t> </a:t>
            </a:r>
            <a:r>
              <a:rPr lang="en-US" altLang="zh-CN" sz="1800" dirty="0"/>
              <a:t>in</a:t>
            </a:r>
            <a:r>
              <a:rPr lang="zh-CN" altLang="en-US" sz="1800" dirty="0"/>
              <a:t> </a:t>
            </a:r>
            <a:r>
              <a:rPr lang="en-US" altLang="zh-CN" sz="1800" dirty="0"/>
              <a:t>any</a:t>
            </a:r>
            <a:r>
              <a:rPr lang="zh-CN" altLang="en-US" sz="1800" dirty="0"/>
              <a:t> </a:t>
            </a:r>
            <a:r>
              <a:rPr lang="en-US" altLang="zh-CN" sz="1800" dirty="0"/>
              <a:t>language,</a:t>
            </a:r>
            <a:r>
              <a:rPr lang="zh-CN" altLang="en-US" sz="1800" dirty="0"/>
              <a:t> </a:t>
            </a:r>
            <a:r>
              <a:rPr lang="en-US" altLang="zh-CN" sz="1800" dirty="0"/>
              <a:t>any</a:t>
            </a:r>
            <a:r>
              <a:rPr lang="zh-CN" altLang="en-US" sz="1800" dirty="0"/>
              <a:t> </a:t>
            </a:r>
            <a:r>
              <a:rPr lang="en-US" altLang="zh-CN" sz="1800" dirty="0"/>
              <a:t>arch</a:t>
            </a:r>
            <a:endParaRPr lang="en-US" sz="1800" dirty="0"/>
          </a:p>
        </p:txBody>
      </p:sp>
    </p:spTree>
    <p:extLst>
      <p:ext uri="{BB962C8B-B14F-4D97-AF65-F5344CB8AC3E}">
        <p14:creationId xmlns:p14="http://schemas.microsoft.com/office/powerpoint/2010/main" val="42332295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0D88-DCFF-63D4-AA8E-FDC74626B957}"/>
              </a:ext>
            </a:extLst>
          </p:cNvPr>
          <p:cNvSpPr>
            <a:spLocks noGrp="1"/>
          </p:cNvSpPr>
          <p:nvPr>
            <p:ph type="title"/>
          </p:nvPr>
        </p:nvSpPr>
        <p:spPr>
          <a:xfrm>
            <a:off x="584200" y="2305841"/>
            <a:ext cx="3468956" cy="1107996"/>
          </a:xfrm>
        </p:spPr>
        <p:txBody>
          <a:bodyPr/>
          <a:lstStyle/>
          <a:p>
            <a:r>
              <a:rPr lang="en-US"/>
              <a:t>Appendix</a:t>
            </a:r>
            <a:br>
              <a:rPr lang="en-US"/>
            </a:br>
            <a:endParaRPr lang="en-US"/>
          </a:p>
        </p:txBody>
      </p:sp>
      <p:sp>
        <p:nvSpPr>
          <p:cNvPr id="3" name="Text Placeholder 2">
            <a:extLst>
              <a:ext uri="{FF2B5EF4-FFF2-40B4-BE49-F238E27FC236}">
                <a16:creationId xmlns:a16="http://schemas.microsoft.com/office/drawing/2014/main" id="{77EADD7F-1C56-E208-EFD1-3A1BB9B5C44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386324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CA04-3305-FE4E-9C9E-0F247DE4773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80D99D-D8B4-A24E-97BC-73FFD3B01B20}"/>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650615E-41FE-8748-A54E-A5A34993EA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823648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7732-C38C-EC42-81E1-E4C923FD321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BB3EB42-332D-914C-AE66-C647A3A3431C}"/>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36A969F7-6F6E-7B45-91BA-E870F48225AA}"/>
              </a:ext>
            </a:extLst>
          </p:cNvPr>
          <p:cNvPicPr>
            <a:picLocks noChangeAspect="1"/>
          </p:cNvPicPr>
          <p:nvPr/>
        </p:nvPicPr>
        <p:blipFill>
          <a:blip r:embed="rId3"/>
          <a:stretch>
            <a:fillRect/>
          </a:stretch>
        </p:blipFill>
        <p:spPr>
          <a:xfrm>
            <a:off x="43841" y="0"/>
            <a:ext cx="12192000" cy="6858000"/>
          </a:xfrm>
          <a:prstGeom prst="rect">
            <a:avLst/>
          </a:prstGeom>
        </p:spPr>
      </p:pic>
      <p:sp>
        <p:nvSpPr>
          <p:cNvPr id="5" name="Rectangle 4">
            <a:extLst>
              <a:ext uri="{FF2B5EF4-FFF2-40B4-BE49-F238E27FC236}">
                <a16:creationId xmlns:a16="http://schemas.microsoft.com/office/drawing/2014/main" id="{351344D1-3C8C-6D4F-9666-BF25BEC6D773}"/>
              </a:ext>
            </a:extLst>
          </p:cNvPr>
          <p:cNvSpPr/>
          <p:nvPr/>
        </p:nvSpPr>
        <p:spPr bwMode="auto">
          <a:xfrm>
            <a:off x="5022937" y="557408"/>
            <a:ext cx="7169063" cy="5906021"/>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Diagram&#10;&#10;Description automatically generated">
            <a:extLst>
              <a:ext uri="{FF2B5EF4-FFF2-40B4-BE49-F238E27FC236}">
                <a16:creationId xmlns:a16="http://schemas.microsoft.com/office/drawing/2014/main" id="{1E82C144-2C4C-7A43-9EA0-C2FA2BF714E2}"/>
              </a:ext>
            </a:extLst>
          </p:cNvPr>
          <p:cNvPicPr>
            <a:picLocks noChangeAspect="1"/>
          </p:cNvPicPr>
          <p:nvPr/>
        </p:nvPicPr>
        <p:blipFill>
          <a:blip r:embed="rId4"/>
          <a:stretch>
            <a:fillRect/>
          </a:stretch>
        </p:blipFill>
        <p:spPr>
          <a:xfrm>
            <a:off x="4979096" y="768442"/>
            <a:ext cx="7092018" cy="4095858"/>
          </a:xfrm>
          <a:prstGeom prst="rect">
            <a:avLst/>
          </a:prstGeom>
        </p:spPr>
      </p:pic>
    </p:spTree>
    <p:extLst>
      <p:ext uri="{BB962C8B-B14F-4D97-AF65-F5344CB8AC3E}">
        <p14:creationId xmlns:p14="http://schemas.microsoft.com/office/powerpoint/2010/main" val="31899377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88C7-4D17-8A42-B67B-47F25761DC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A71F2BD-7A0C-F040-9D0B-4CC66250603D}"/>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34FDFB39-4A38-8846-91A3-1389A21FB1C0}"/>
              </a:ext>
            </a:extLst>
          </p:cNvPr>
          <p:cNvPicPr>
            <a:picLocks noChangeAspect="1"/>
          </p:cNvPicPr>
          <p:nvPr/>
        </p:nvPicPr>
        <p:blipFill>
          <a:blip r:embed="rId2"/>
          <a:stretch>
            <a:fillRect/>
          </a:stretch>
        </p:blipFill>
        <p:spPr>
          <a:xfrm>
            <a:off x="0" y="-15163"/>
            <a:ext cx="12192000" cy="6858000"/>
          </a:xfrm>
          <a:prstGeom prst="rect">
            <a:avLst/>
          </a:prstGeom>
        </p:spPr>
      </p:pic>
    </p:spTree>
    <p:extLst>
      <p:ext uri="{BB962C8B-B14F-4D97-AF65-F5344CB8AC3E}">
        <p14:creationId xmlns:p14="http://schemas.microsoft.com/office/powerpoint/2010/main" val="9462121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57682-5A49-DF4F-B848-CA5DF37A0BB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D53B282-4B6E-7B42-9596-26CB858CB2F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B2D57344-1B48-9745-8796-53E468E7C3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32622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A57A-B400-7E46-AF27-F03520D6EBF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66CD49F-E174-054C-B136-FB7CD3FE01AC}"/>
              </a:ext>
            </a:extLst>
          </p:cNvPr>
          <p:cNvSpPr>
            <a:spLocks noGrp="1"/>
          </p:cNvSpPr>
          <p:nvPr>
            <p:ph type="body" sz="quarter" idx="10"/>
          </p:nvPr>
        </p:nvSpPr>
        <p:spPr/>
        <p:txBody>
          <a:bodyPr/>
          <a:lstStyle/>
          <a:p>
            <a:endParaRPr lang="en-US"/>
          </a:p>
        </p:txBody>
      </p:sp>
      <p:pic>
        <p:nvPicPr>
          <p:cNvPr id="8" name="Picture 7" descr="Graphical user interface&#10;&#10;Description automatically generated">
            <a:extLst>
              <a:ext uri="{FF2B5EF4-FFF2-40B4-BE49-F238E27FC236}">
                <a16:creationId xmlns:a16="http://schemas.microsoft.com/office/drawing/2014/main" id="{9BD7C955-27E2-8B49-8F8A-0FD83AACE897}"/>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295D221-6431-457D-4601-039ECA002772}"/>
              </a:ext>
            </a:extLst>
          </p:cNvPr>
          <p:cNvSpPr txBox="1"/>
          <p:nvPr/>
        </p:nvSpPr>
        <p:spPr>
          <a:xfrm>
            <a:off x="818149" y="5053264"/>
            <a:ext cx="1090862" cy="307777"/>
          </a:xfrm>
          <a:prstGeom prst="rect">
            <a:avLst/>
          </a:prstGeom>
          <a:solidFill>
            <a:srgbClr val="FFFFFF"/>
          </a:solidFill>
        </p:spPr>
        <p:txBody>
          <a:bodyPr wrap="square" lIns="0" tIns="0" rIns="0" bIns="0" rtlCol="0">
            <a:spAutoFit/>
          </a:bodyPr>
          <a:lstStyle/>
          <a:p>
            <a:pPr algn="r"/>
            <a:r>
              <a:rPr lang="en-US" sz="2000" b="1">
                <a:gradFill>
                  <a:gsLst>
                    <a:gs pos="2917">
                      <a:schemeClr val="tx1"/>
                    </a:gs>
                    <a:gs pos="30000">
                      <a:schemeClr val="tx1"/>
                    </a:gs>
                  </a:gsLst>
                  <a:lin ang="5400000" scaled="0"/>
                </a:gradFill>
              </a:rPr>
              <a:t>107</a:t>
            </a:r>
          </a:p>
        </p:txBody>
      </p:sp>
    </p:spTree>
    <p:extLst>
      <p:ext uri="{BB962C8B-B14F-4D97-AF65-F5344CB8AC3E}">
        <p14:creationId xmlns:p14="http://schemas.microsoft.com/office/powerpoint/2010/main" val="20433601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22E9-4B8F-0B43-8DC5-3A833C274DB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CA2C642-F656-6B49-A15B-E78B20D6487E}"/>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0A8855EB-59DE-F642-A6B1-83B954E3A93F}"/>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221905F-9E05-7E42-B2A1-D42336BD433A}"/>
              </a:ext>
            </a:extLst>
          </p:cNvPr>
          <p:cNvSpPr txBox="1"/>
          <p:nvPr/>
        </p:nvSpPr>
        <p:spPr>
          <a:xfrm>
            <a:off x="2911956" y="3976180"/>
            <a:ext cx="7402287" cy="1722010"/>
          </a:xfrm>
          <a:prstGeom prst="rect">
            <a:avLst/>
          </a:prstGeom>
          <a:solidFill>
            <a:schemeClr val="accent6">
              <a:lumMod val="50000"/>
            </a:schemeClr>
          </a:solidFill>
        </p:spPr>
        <p:txBody>
          <a:bodyPr wrap="square">
            <a:spAutoFit/>
          </a:bodyPr>
          <a:lstStyle/>
          <a:p>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a:solidFill>
                  <a:srgbClr val="9CDCFE"/>
                </a:solidFill>
                <a:effectLst/>
                <a:latin typeface="Menlo" panose="020B0609030804020204" pitchFamily="49" charset="0"/>
              </a:rPr>
              <a:t>order</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new</a:t>
            </a:r>
            <a:r>
              <a:rPr lang="en-US" b="0" dirty="0">
                <a:solidFill>
                  <a:srgbClr val="D4D4D4"/>
                </a:solidFill>
                <a:effectLst/>
                <a:latin typeface="Menlo" panose="020B0609030804020204" pitchFamily="49" charset="0"/>
              </a:rPr>
              <a:t> </a:t>
            </a:r>
            <a:r>
              <a:rPr lang="en-US" b="0" dirty="0">
                <a:solidFill>
                  <a:srgbClr val="4EC9B0"/>
                </a:solidFill>
                <a:effectLst/>
                <a:latin typeface="Menlo" panose="020B0609030804020204" pitchFamily="49" charset="0"/>
              </a:rPr>
              <a:t>Order</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100</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using</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a:solidFill>
                  <a:srgbClr val="9CDCFE"/>
                </a:solidFill>
                <a:effectLst/>
                <a:latin typeface="Menlo" panose="020B0609030804020204" pitchFamily="49" charset="0"/>
              </a:rPr>
              <a:t>client</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new</a:t>
            </a:r>
            <a:r>
              <a:rPr lang="en-US" b="0" dirty="0">
                <a:solidFill>
                  <a:srgbClr val="D4D4D4"/>
                </a:solidFill>
                <a:effectLst/>
                <a:latin typeface="Menlo" panose="020B0609030804020204" pitchFamily="49" charset="0"/>
              </a:rPr>
              <a:t> </a:t>
            </a:r>
            <a:r>
              <a:rPr lang="en-US" b="0" dirty="0" err="1">
                <a:solidFill>
                  <a:srgbClr val="4EC9B0"/>
                </a:solidFill>
                <a:effectLst/>
                <a:latin typeface="Menlo" panose="020B0609030804020204" pitchFamily="49" charset="0"/>
              </a:rPr>
              <a:t>DaprClientBuilder</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Build</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a:solidFill>
                  <a:srgbClr val="6A9955"/>
                </a:solidFill>
                <a:effectLst/>
                <a:latin typeface="Menlo" panose="020B0609030804020204" pitchFamily="49" charset="0"/>
              </a:rPr>
              <a:t>// Publish an message using </a:t>
            </a:r>
            <a:r>
              <a:rPr lang="en-US" b="0" dirty="0" err="1">
                <a:solidFill>
                  <a:srgbClr val="6A9955"/>
                </a:solidFill>
                <a:effectLst/>
                <a:latin typeface="Menlo" panose="020B0609030804020204" pitchFamily="49" charset="0"/>
              </a:rPr>
              <a:t>Dapr</a:t>
            </a:r>
            <a:r>
              <a:rPr lang="en-US" b="0" dirty="0">
                <a:solidFill>
                  <a:srgbClr val="6A9955"/>
                </a:solidFill>
                <a:effectLst/>
                <a:latin typeface="Menlo" panose="020B0609030804020204" pitchFamily="49" charset="0"/>
              </a:rPr>
              <a:t> </a:t>
            </a:r>
            <a:r>
              <a:rPr lang="en-US" b="0" dirty="0" err="1">
                <a:solidFill>
                  <a:srgbClr val="6A9955"/>
                </a:solidFill>
                <a:effectLst/>
                <a:latin typeface="Menlo" panose="020B0609030804020204" pitchFamily="49" charset="0"/>
              </a:rPr>
              <a:t>PubSub</a:t>
            </a:r>
            <a:endParaRPr lang="en-US" b="0" dirty="0">
              <a:solidFill>
                <a:srgbClr val="D4D4D4"/>
              </a:solidFill>
              <a:effectLst/>
              <a:latin typeface="Menlo" panose="020B0609030804020204" pitchFamily="49" charset="0"/>
            </a:endParaRPr>
          </a:p>
          <a:p>
            <a:r>
              <a:rPr lang="en-US" b="0" dirty="0">
                <a:solidFill>
                  <a:srgbClr val="569CD6"/>
                </a:solidFill>
                <a:effectLst/>
                <a:latin typeface="Menlo" panose="020B0609030804020204" pitchFamily="49" charset="0"/>
              </a:rPr>
              <a:t>await</a:t>
            </a:r>
            <a:r>
              <a:rPr lang="en-US" b="0" dirty="0">
                <a:solidFill>
                  <a:srgbClr val="D4D4D4"/>
                </a:solidFill>
                <a:effectLst/>
                <a:latin typeface="Menlo" panose="020B0609030804020204" pitchFamily="49" charset="0"/>
              </a:rPr>
              <a:t> </a:t>
            </a:r>
            <a:r>
              <a:rPr lang="en-US" b="0" dirty="0" err="1">
                <a:solidFill>
                  <a:srgbClr val="9CDCFE"/>
                </a:solidFill>
                <a:effectLst/>
                <a:latin typeface="Menlo" panose="020B0609030804020204" pitchFamily="49" charset="0"/>
              </a:rPr>
              <a:t>client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PublishEventAsync</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order_pub_sub</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"orders"</a:t>
            </a:r>
            <a:r>
              <a:rPr lang="en-US" b="0" dirty="0">
                <a:solidFill>
                  <a:srgbClr val="D4D4D4"/>
                </a:solidFill>
                <a:effectLst/>
                <a:latin typeface="Menlo" panose="020B0609030804020204" pitchFamily="49" charset="0"/>
              </a:rPr>
              <a:t>, </a:t>
            </a:r>
            <a:r>
              <a:rPr lang="en-US" b="0" dirty="0">
                <a:solidFill>
                  <a:srgbClr val="9CDCFE"/>
                </a:solidFill>
                <a:effectLst/>
                <a:latin typeface="Menlo" panose="020B0609030804020204" pitchFamily="49" charset="0"/>
              </a:rPr>
              <a:t>order</a:t>
            </a:r>
            <a:r>
              <a:rPr lang="en-US"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3539947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88C7-4D17-8A42-B67B-47F25761DCCD}"/>
              </a:ext>
            </a:extLst>
          </p:cNvPr>
          <p:cNvSpPr>
            <a:spLocks noGrp="1"/>
          </p:cNvSpPr>
          <p:nvPr>
            <p:ph type="title"/>
          </p:nvPr>
        </p:nvSpPr>
        <p:spPr>
          <a:xfrm>
            <a:off x="584200" y="2305841"/>
            <a:ext cx="3468956" cy="1415772"/>
          </a:xfrm>
        </p:spPr>
        <p:txBody>
          <a:bodyPr/>
          <a:lstStyle/>
          <a:p>
            <a:r>
              <a:rPr lang="en-US"/>
              <a:t>Event Driven Scaling</a:t>
            </a:r>
            <a:br>
              <a:rPr lang="en-US"/>
            </a:br>
            <a:r>
              <a:rPr lang="en-US" sz="2000" b="1"/>
              <a:t>KEDA + Dapr</a:t>
            </a:r>
            <a:endParaRPr lang="en-US" b="1"/>
          </a:p>
        </p:txBody>
      </p:sp>
      <p:sp>
        <p:nvSpPr>
          <p:cNvPr id="3" name="Text Placeholder 2">
            <a:extLst>
              <a:ext uri="{FF2B5EF4-FFF2-40B4-BE49-F238E27FC236}">
                <a16:creationId xmlns:a16="http://schemas.microsoft.com/office/drawing/2014/main" id="{1A71F2BD-7A0C-F040-9D0B-4CC66250603D}"/>
              </a:ext>
            </a:extLst>
          </p:cNvPr>
          <p:cNvSpPr>
            <a:spLocks noGrp="1"/>
          </p:cNvSpPr>
          <p:nvPr>
            <p:ph type="body" sz="quarter" idx="10"/>
          </p:nvPr>
        </p:nvSpPr>
        <p:spPr>
          <a:xfrm>
            <a:off x="4356100" y="2447039"/>
            <a:ext cx="7251192" cy="3496342"/>
          </a:xfrm>
        </p:spPr>
        <p:txBody>
          <a:bodyPr/>
          <a:lstStyle/>
          <a:p>
            <a:r>
              <a:rPr lang="en-US"/>
              <a:t>Built-in scalers for multi vendor databases, messaging systems, metrics, CICD, and more.</a:t>
            </a:r>
          </a:p>
          <a:p>
            <a:r>
              <a:rPr lang="en-US"/>
              <a:t>Works alongside Kubernetes Horizonal Pod </a:t>
            </a:r>
            <a:r>
              <a:rPr lang="en-US" err="1"/>
              <a:t>Autoscaler</a:t>
            </a:r>
            <a:endParaRPr lang="en-US"/>
          </a:p>
          <a:p>
            <a:r>
              <a:rPr lang="en-US"/>
              <a:t>Built-in to Azure Container Apps</a:t>
            </a:r>
          </a:p>
          <a:p>
            <a:r>
              <a:rPr lang="en-US"/>
              <a:t>Extensions for Azure Kubernetes Service</a:t>
            </a:r>
          </a:p>
          <a:p>
            <a:r>
              <a:rPr lang="en-US"/>
              <a:t>CNCF incubations project</a:t>
            </a:r>
          </a:p>
        </p:txBody>
      </p:sp>
    </p:spTree>
    <p:extLst>
      <p:ext uri="{BB962C8B-B14F-4D97-AF65-F5344CB8AC3E}">
        <p14:creationId xmlns:p14="http://schemas.microsoft.com/office/powerpoint/2010/main" val="5790859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D30E-D9D9-3446-B9AC-B7F34B673B7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1C883D-6BCB-854B-BF28-D169FC853411}"/>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53064369-75C7-5241-A37B-B25C444B83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2097391"/>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16_9_Microsoft_SMT_template (USE).pptx" id="{CCE82E4B-1B6F-4B1C-B82A-7DA40C478F7F}" vid="{C8958457-26E1-407D-A5F2-B7A75759E716}"/>
    </a:ext>
  </a:extLst>
</a:theme>
</file>

<file path=ppt/theme/theme10.xml><?xml version="1.0" encoding="utf-8"?>
<a:theme xmlns:a="http://schemas.openxmlformats.org/drawingml/2006/main" name="8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EC0285-9895-4E40-9BCE-C67AE9E60768}" vid="{CE27B6DB-0A03-4ED9-AD0D-185683DDC341}"/>
    </a:ext>
  </a:extLst>
</a:theme>
</file>

<file path=ppt/theme/theme11.xml><?xml version="1.0" encoding="utf-8"?>
<a:theme xmlns:a="http://schemas.openxmlformats.org/drawingml/2006/main" name="AOCTO">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12.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6D60FCA4-8DBC-4295-B0A6-CF65618C5205}"/>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16_9_Microsoft_SMT_template (USE).pptx" id="{CCE82E4B-1B6F-4B1C-B82A-7DA40C478F7F}" vid="{EED2FBC7-7203-414F-9983-0677C25AC181}"/>
    </a:ext>
  </a:extLst>
</a:theme>
</file>

<file path=ppt/theme/theme3.xml><?xml version="1.0" encoding="utf-8"?>
<a:theme xmlns:a="http://schemas.openxmlformats.org/drawingml/2006/main" name="5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EC0285-9895-4E40-9BCE-C67AE9E60768}" vid="{CE27B6DB-0A03-4ED9-AD0D-185683DDC341}"/>
    </a:ext>
  </a:extLst>
</a:theme>
</file>

<file path=ppt/theme/theme4.xml><?xml version="1.0" encoding="utf-8"?>
<a:theme xmlns:a="http://schemas.openxmlformats.org/drawingml/2006/main" name="6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5.xml><?xml version="1.0" encoding="utf-8"?>
<a:theme xmlns:a="http://schemas.openxmlformats.org/drawingml/2006/main" name="SMT - Black - INTERN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T_INTERNAL_2022.potx" id="{F05A0A88-F965-4380-9DBE-6D31E6097BA7}" vid="{5C0C30F3-9A8C-4CD9-AD02-FD434DD5ED1D}"/>
    </a:ext>
  </a:extLst>
</a:theme>
</file>

<file path=ppt/theme/theme6.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G PPT Template &amp; Guidelines_WHITE" id="{FFA91E00-7090-4EE0-A7B5-FA0AC9ECC028}" vid="{42B46CBD-415B-4466-981D-C1B8A5F4CC71}"/>
    </a:ext>
  </a:extLst>
</a:theme>
</file>

<file path=ppt/theme/theme7.xml><?xml version="1.0" encoding="utf-8"?>
<a:theme xmlns:a="http://schemas.openxmlformats.org/drawingml/2006/main" name="1_White Template">
  <a:themeElements>
    <a:clrScheme name="Custom 1">
      <a:dk1>
        <a:srgbClr val="505050"/>
      </a:dk1>
      <a:lt1>
        <a:srgbClr val="FFFFFF"/>
      </a:lt1>
      <a:dk2>
        <a:srgbClr val="243A5E"/>
      </a:dk2>
      <a:lt2>
        <a:srgbClr val="E6E6E6"/>
      </a:lt2>
      <a:accent1>
        <a:srgbClr val="243A5E"/>
      </a:accent1>
      <a:accent2>
        <a:srgbClr val="0078D4"/>
      </a:accent2>
      <a:accent3>
        <a:srgbClr val="D83B01"/>
      </a:accent3>
      <a:accent4>
        <a:srgbClr val="D2D2D2"/>
      </a:accent4>
      <a:accent5>
        <a:srgbClr val="50E6FF"/>
      </a:accent5>
      <a:accent6>
        <a:srgbClr val="28A7E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7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EC0285-9895-4E40-9BCE-C67AE9E60768}" vid="{CE27B6DB-0A03-4ED9-AD0D-185683DDC341}"/>
    </a:ext>
  </a:extLst>
</a:theme>
</file>

<file path=ppt/theme/theme9.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icrosoft 202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2812805-230f-4dc3-8d6d-49df00aa4cf5" xsi:nil="true"/>
    <SharedWithUsers xmlns="26222414-dd7b-475a-b290-3eb0655d5300">
      <UserInfo>
        <DisplayName>Tom Keane</DisplayName>
        <AccountId>71</AccountId>
        <AccountType/>
      </UserInfo>
      <UserInfo>
        <DisplayName>Diane D'Arcangelo (CELA)</DisplayName>
        <AccountId>59</AccountId>
        <AccountType/>
      </UserInfo>
      <UserInfo>
        <DisplayName>Zulfi Alam</DisplayName>
        <AccountId>63</AccountId>
        <AccountType/>
      </UserInfo>
      <UserInfo>
        <DisplayName>Srinivas Prasad Sugasani (SUGA)</DisplayName>
        <AccountId>66</AccountId>
        <AccountType/>
      </UserInfo>
      <UserInfo>
        <DisplayName>Nadia Karim</DisplayName>
        <AccountId>13</AccountId>
        <AccountType/>
      </UserInfo>
      <UserInfo>
        <DisplayName>Jason Zander</DisplayName>
        <AccountId>39</AccountId>
        <AccountType/>
      </UserInfo>
      <UserInfo>
        <DisplayName>Yousef Khalidi</DisplayName>
        <AccountId>64</AccountId>
        <AccountType/>
      </UserInfo>
      <UserInfo>
        <DisplayName>Martin Lund</DisplayName>
        <AccountId>74</AccountId>
        <AccountType/>
      </UserInfo>
      <UserInfo>
        <DisplayName>Paul Yuknewicz</DisplayName>
        <AccountId>390</AccountId>
        <AccountType/>
      </UserInfo>
    </SharedWithUsers>
    <lcf76f155ced4ddcb4097134ff3c332f xmlns="72812805-230f-4dc3-8d6d-49df00aa4cf5">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EC535C849DB19409BCC67D8A613076C" ma:contentTypeVersion="13" ma:contentTypeDescription="Create a new document." ma:contentTypeScope="" ma:versionID="ca1d0e241b0a30a758e257e8d3881c51">
  <xsd:schema xmlns:xsd="http://www.w3.org/2001/XMLSchema" xmlns:xs="http://www.w3.org/2001/XMLSchema" xmlns:p="http://schemas.microsoft.com/office/2006/metadata/properties" xmlns:ns2="72812805-230f-4dc3-8d6d-49df00aa4cf5" xmlns:ns3="26222414-dd7b-475a-b290-3eb0655d5300" xmlns:ns4="230e9df3-be65-4c73-a93b-d1236ebd677e" targetNamespace="http://schemas.microsoft.com/office/2006/metadata/properties" ma:root="true" ma:fieldsID="420a097a7671abfff1788dfd23d66543" ns2:_="" ns3:_="" ns4:_="">
    <xsd:import namespace="72812805-230f-4dc3-8d6d-49df00aa4cf5"/>
    <xsd:import namespace="26222414-dd7b-475a-b290-3eb0655d5300"/>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812805-230f-4dc3-8d6d-49df00aa4c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222414-dd7b-475a-b290-3eb0655d530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ba2b451-5505-458f-aafd-1b0cb470d215}" ma:internalName="TaxCatchAll" ma:showField="CatchAllData" ma:web="26222414-dd7b-475a-b290-3eb0655d53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purl.org/dc/elements/1.1/"/>
    <ds:schemaRef ds:uri="72812805-230f-4dc3-8d6d-49df00aa4cf5"/>
    <ds:schemaRef ds:uri="http://purl.org/dc/terms/"/>
    <ds:schemaRef ds:uri="26222414-dd7b-475a-b290-3eb0655d5300"/>
    <ds:schemaRef ds:uri="http://schemas.microsoft.com/office/2006/metadata/properties"/>
    <ds:schemaRef ds:uri="http://schemas.microsoft.com/office/infopath/2007/PartnerControls"/>
    <ds:schemaRef ds:uri="http://schemas.openxmlformats.org/package/2006/metadata/core-properties"/>
    <ds:schemaRef ds:uri="230e9df3-be65-4c73-a93b-d1236ebd677e"/>
    <ds:schemaRef ds:uri="http://www.w3.org/XML/1998/namespace"/>
  </ds:schemaRefs>
</ds:datastoreItem>
</file>

<file path=customXml/itemProps2.xml><?xml version="1.0" encoding="utf-8"?>
<ds:datastoreItem xmlns:ds="http://schemas.openxmlformats.org/officeDocument/2006/customXml" ds:itemID="{12F7C8D4-E5F1-416D-A041-17939CDC62CC}">
  <ds:schemaRefs>
    <ds:schemaRef ds:uri="230e9df3-be65-4c73-a93b-d1236ebd677e"/>
    <ds:schemaRef ds:uri="26222414-dd7b-475a-b290-3eb0655d5300"/>
    <ds:schemaRef ds:uri="72812805-230f-4dc3-8d6d-49df00aa4c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MASTER-16_9_Microsoft_SMT_template</Template>
  <TotalTime>2119</TotalTime>
  <Words>1161</Words>
  <Application>Microsoft Macintosh PowerPoint</Application>
  <PresentationFormat>Widescreen</PresentationFormat>
  <Paragraphs>153</Paragraphs>
  <Slides>25</Slides>
  <Notes>10</Notes>
  <HiddenSlides>0</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25</vt:i4>
      </vt:variant>
    </vt:vector>
  </HeadingPairs>
  <TitlesOfParts>
    <vt:vector size="45" baseType="lpstr">
      <vt:lpstr>Arial</vt:lpstr>
      <vt:lpstr>Calibri</vt:lpstr>
      <vt:lpstr>Consolas</vt:lpstr>
      <vt:lpstr>Courier New</vt:lpstr>
      <vt:lpstr>Menlo</vt:lpstr>
      <vt:lpstr>Segoe UI</vt:lpstr>
      <vt:lpstr>Segoe UI Semibold</vt:lpstr>
      <vt:lpstr>Wingdings</vt:lpstr>
      <vt:lpstr>White Template</vt:lpstr>
      <vt:lpstr>Black Template</vt:lpstr>
      <vt:lpstr>5_White Template</vt:lpstr>
      <vt:lpstr>6_White Template</vt:lpstr>
      <vt:lpstr>SMT - Black - INTERNAL</vt:lpstr>
      <vt:lpstr>Azure Global</vt:lpstr>
      <vt:lpstr>1_White Template</vt:lpstr>
      <vt:lpstr>7_White Template</vt:lpstr>
      <vt:lpstr>Custom Design</vt:lpstr>
      <vt:lpstr>8_White Template</vt:lpstr>
      <vt:lpstr>AOCTO</vt:lpstr>
      <vt:lpstr>1_Black Template</vt:lpstr>
      <vt:lpstr>Invincible Apps with Dapr</vt:lpstr>
      <vt:lpstr>PowerPoint Presentation</vt:lpstr>
      <vt:lpstr>PowerPoint Presentation</vt:lpstr>
      <vt:lpstr>PowerPoint Presentation</vt:lpstr>
      <vt:lpstr>PowerPoint Presentation</vt:lpstr>
      <vt:lpstr>PowerPoint Presentation</vt:lpstr>
      <vt:lpstr>PowerPoint Presentation</vt:lpstr>
      <vt:lpstr>Event Driven Scaling KEDA + Dapr</vt:lpstr>
      <vt:lpstr>PowerPoint Presentation</vt:lpstr>
      <vt:lpstr>DEMO</vt:lpstr>
      <vt:lpstr>Dapr Resiliency</vt:lpstr>
      <vt:lpstr>Placeholder for Image Content</vt:lpstr>
      <vt:lpstr>Dapr Resiliency</vt:lpstr>
      <vt:lpstr>Placeholder for Image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Roadmap</vt:lpstr>
      <vt:lpstr>Appendix </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Rob Caron</dc:creator>
  <cp:keywords/>
  <dc:description/>
  <cp:lastModifiedBy>Paul Yuknewicz</cp:lastModifiedBy>
  <cp:revision>10</cp:revision>
  <cp:lastPrinted>2022-02-22T22:34:36Z</cp:lastPrinted>
  <dcterms:created xsi:type="dcterms:W3CDTF">2022-01-24T18:33:21Z</dcterms:created>
  <dcterms:modified xsi:type="dcterms:W3CDTF">2023-05-17T14:17:43Z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0x0101003EC535C849DB19409BCC67D8A613076C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